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4.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9" r:id="rId2"/>
    <p:sldId id="415" r:id="rId3"/>
    <p:sldId id="441" r:id="rId4"/>
    <p:sldId id="417" r:id="rId5"/>
    <p:sldId id="444" r:id="rId6"/>
    <p:sldId id="416" r:id="rId7"/>
    <p:sldId id="462" r:id="rId8"/>
    <p:sldId id="420" r:id="rId9"/>
    <p:sldId id="447" r:id="rId10"/>
    <p:sldId id="451" r:id="rId11"/>
    <p:sldId id="452" r:id="rId12"/>
    <p:sldId id="421" r:id="rId13"/>
    <p:sldId id="450" r:id="rId14"/>
    <p:sldId id="422" r:id="rId15"/>
    <p:sldId id="433" r:id="rId16"/>
    <p:sldId id="449" r:id="rId17"/>
    <p:sldId id="426" r:id="rId18"/>
    <p:sldId id="458" r:id="rId19"/>
    <p:sldId id="461" r:id="rId20"/>
    <p:sldId id="459" r:id="rId21"/>
    <p:sldId id="454" r:id="rId22"/>
    <p:sldId id="455" r:id="rId23"/>
    <p:sldId id="456" r:id="rId24"/>
    <p:sldId id="457" r:id="rId25"/>
    <p:sldId id="396" r:id="rId26"/>
    <p:sldId id="398" r:id="rId27"/>
  </p:sldIdLst>
  <p:sldSz cx="9144000" cy="6858000" type="screen4x3"/>
  <p:notesSz cx="7086600" cy="9429750"/>
  <p:defaultTextStyle>
    <a:defPPr>
      <a:defRPr lang="pt-BR"/>
    </a:defPPr>
    <a:lvl1pPr algn="l" rtl="0" fontAlgn="base">
      <a:spcBef>
        <a:spcPct val="0"/>
      </a:spcBef>
      <a:spcAft>
        <a:spcPct val="0"/>
      </a:spcAft>
      <a:defRPr sz="2400" u="sng" kern="1200">
        <a:solidFill>
          <a:schemeClr val="tx1"/>
        </a:solidFill>
        <a:latin typeface="Frutiger 75 Black" pitchFamily="18" charset="0"/>
        <a:ea typeface="+mn-ea"/>
        <a:cs typeface="+mn-cs"/>
      </a:defRPr>
    </a:lvl1pPr>
    <a:lvl2pPr marL="457200" algn="l" rtl="0" fontAlgn="base">
      <a:spcBef>
        <a:spcPct val="0"/>
      </a:spcBef>
      <a:spcAft>
        <a:spcPct val="0"/>
      </a:spcAft>
      <a:defRPr sz="2400" u="sng" kern="1200">
        <a:solidFill>
          <a:schemeClr val="tx1"/>
        </a:solidFill>
        <a:latin typeface="Frutiger 75 Black" pitchFamily="18" charset="0"/>
        <a:ea typeface="+mn-ea"/>
        <a:cs typeface="+mn-cs"/>
      </a:defRPr>
    </a:lvl2pPr>
    <a:lvl3pPr marL="914400" algn="l" rtl="0" fontAlgn="base">
      <a:spcBef>
        <a:spcPct val="0"/>
      </a:spcBef>
      <a:spcAft>
        <a:spcPct val="0"/>
      </a:spcAft>
      <a:defRPr sz="2400" u="sng" kern="1200">
        <a:solidFill>
          <a:schemeClr val="tx1"/>
        </a:solidFill>
        <a:latin typeface="Frutiger 75 Black" pitchFamily="18" charset="0"/>
        <a:ea typeface="+mn-ea"/>
        <a:cs typeface="+mn-cs"/>
      </a:defRPr>
    </a:lvl3pPr>
    <a:lvl4pPr marL="1371600" algn="l" rtl="0" fontAlgn="base">
      <a:spcBef>
        <a:spcPct val="0"/>
      </a:spcBef>
      <a:spcAft>
        <a:spcPct val="0"/>
      </a:spcAft>
      <a:defRPr sz="2400" u="sng" kern="1200">
        <a:solidFill>
          <a:schemeClr val="tx1"/>
        </a:solidFill>
        <a:latin typeface="Frutiger 75 Black" pitchFamily="18" charset="0"/>
        <a:ea typeface="+mn-ea"/>
        <a:cs typeface="+mn-cs"/>
      </a:defRPr>
    </a:lvl4pPr>
    <a:lvl5pPr marL="1828800" algn="l" rtl="0" fontAlgn="base">
      <a:spcBef>
        <a:spcPct val="0"/>
      </a:spcBef>
      <a:spcAft>
        <a:spcPct val="0"/>
      </a:spcAft>
      <a:defRPr sz="2400" u="sng" kern="1200">
        <a:solidFill>
          <a:schemeClr val="tx1"/>
        </a:solidFill>
        <a:latin typeface="Frutiger 75 Black" pitchFamily="18" charset="0"/>
        <a:ea typeface="+mn-ea"/>
        <a:cs typeface="+mn-cs"/>
      </a:defRPr>
    </a:lvl5pPr>
    <a:lvl6pPr marL="2286000" algn="l" defTabSz="914400" rtl="0" eaLnBrk="1" latinLnBrk="0" hangingPunct="1">
      <a:defRPr sz="2400" u="sng" kern="1200">
        <a:solidFill>
          <a:schemeClr val="tx1"/>
        </a:solidFill>
        <a:latin typeface="Frutiger 75 Black" pitchFamily="18" charset="0"/>
        <a:ea typeface="+mn-ea"/>
        <a:cs typeface="+mn-cs"/>
      </a:defRPr>
    </a:lvl6pPr>
    <a:lvl7pPr marL="2743200" algn="l" defTabSz="914400" rtl="0" eaLnBrk="1" latinLnBrk="0" hangingPunct="1">
      <a:defRPr sz="2400" u="sng" kern="1200">
        <a:solidFill>
          <a:schemeClr val="tx1"/>
        </a:solidFill>
        <a:latin typeface="Frutiger 75 Black" pitchFamily="18" charset="0"/>
        <a:ea typeface="+mn-ea"/>
        <a:cs typeface="+mn-cs"/>
      </a:defRPr>
    </a:lvl7pPr>
    <a:lvl8pPr marL="3200400" algn="l" defTabSz="914400" rtl="0" eaLnBrk="1" latinLnBrk="0" hangingPunct="1">
      <a:defRPr sz="2400" u="sng" kern="1200">
        <a:solidFill>
          <a:schemeClr val="tx1"/>
        </a:solidFill>
        <a:latin typeface="Frutiger 75 Black" pitchFamily="18" charset="0"/>
        <a:ea typeface="+mn-ea"/>
        <a:cs typeface="+mn-cs"/>
      </a:defRPr>
    </a:lvl8pPr>
    <a:lvl9pPr marL="3657600" algn="l" defTabSz="914400" rtl="0" eaLnBrk="1" latinLnBrk="0" hangingPunct="1">
      <a:defRPr sz="2400" u="sng" kern="1200">
        <a:solidFill>
          <a:schemeClr val="tx1"/>
        </a:solidFill>
        <a:latin typeface="Frutiger 75 Black"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99"/>
    <a:srgbClr val="E5BFB3"/>
    <a:srgbClr val="D2F0BE"/>
    <a:srgbClr val="FFCC66"/>
    <a:srgbClr val="99FF99"/>
    <a:srgbClr val="66CCFF"/>
    <a:srgbClr val="99CCFF"/>
    <a:srgbClr val="33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27" autoAdjust="0"/>
    <p:restoredTop sz="94622" autoAdjust="0"/>
  </p:normalViewPr>
  <p:slideViewPr>
    <p:cSldViewPr>
      <p:cViewPr varScale="1">
        <p:scale>
          <a:sx n="81" d="100"/>
          <a:sy n="81" d="100"/>
        </p:scale>
        <p:origin x="-132" y="-96"/>
      </p:cViewPr>
      <p:guideLst>
        <p:guide orient="horz" pos="528"/>
        <p:guide pos="192"/>
      </p:guideLst>
    </p:cSldViewPr>
  </p:slideViewPr>
  <p:outlineViewPr>
    <p:cViewPr>
      <p:scale>
        <a:sx n="33" d="100"/>
        <a:sy n="33" d="100"/>
      </p:scale>
      <p:origin x="48" y="5401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2" d="100"/>
          <a:sy n="52" d="100"/>
        </p:scale>
        <p:origin x="-1860" y="-90"/>
      </p:cViewPr>
      <p:guideLst>
        <p:guide orient="horz" pos="2970"/>
        <p:guide pos="223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rj-fs01\home$\andre.marques\Superintend&#234;ncia\Reuni&#227;o%20de%20supervis&#227;o%20da%20DC\Evolutivo%20AE.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rj-fs01\home$\andre.marques\Superintend&#234;ncia\Reuni&#227;o%20de%20supervis&#227;o%20da%20DC\Evolutivo%20CPB%2017-09-2013.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Gr&#225;fico%20no%20Microsoft%20Office%20PowerPoint"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solidFill>
                  <a:schemeClr val="accent5">
                    <a:lumMod val="50000"/>
                  </a:schemeClr>
                </a:solidFill>
              </a:rPr>
              <a:t>Total de </a:t>
            </a:r>
            <a:r>
              <a:rPr lang="en-US" dirty="0" err="1">
                <a:solidFill>
                  <a:schemeClr val="accent5">
                    <a:lumMod val="50000"/>
                  </a:schemeClr>
                </a:solidFill>
              </a:rPr>
              <a:t>Registros</a:t>
            </a:r>
            <a:r>
              <a:rPr lang="en-US" dirty="0">
                <a:solidFill>
                  <a:schemeClr val="accent5">
                    <a:lumMod val="50000"/>
                  </a:schemeClr>
                </a:solidFill>
              </a:rPr>
              <a:t> de AE - </a:t>
            </a:r>
            <a:r>
              <a:rPr lang="en-US" dirty="0" err="1">
                <a:solidFill>
                  <a:schemeClr val="accent5">
                    <a:lumMod val="50000"/>
                  </a:schemeClr>
                </a:solidFill>
              </a:rPr>
              <a:t>ano</a:t>
            </a:r>
            <a:r>
              <a:rPr lang="en-US" dirty="0">
                <a:solidFill>
                  <a:schemeClr val="accent5">
                    <a:lumMod val="50000"/>
                  </a:schemeClr>
                </a:solidFill>
              </a:rPr>
              <a:t> a </a:t>
            </a:r>
            <a:r>
              <a:rPr lang="en-US" dirty="0" err="1">
                <a:solidFill>
                  <a:schemeClr val="accent5">
                    <a:lumMod val="50000"/>
                  </a:schemeClr>
                </a:solidFill>
              </a:rPr>
              <a:t>ano</a:t>
            </a:r>
            <a:endParaRPr lang="en-US" dirty="0">
              <a:solidFill>
                <a:schemeClr val="accent5">
                  <a:lumMod val="50000"/>
                </a:schemeClr>
              </a:solidFill>
            </a:endParaRPr>
          </a:p>
        </c:rich>
      </c:tx>
      <c:layout/>
      <c:overlay val="0"/>
    </c:title>
    <c:autoTitleDeleted val="0"/>
    <c:plotArea>
      <c:layout/>
      <c:barChart>
        <c:barDir val="col"/>
        <c:grouping val="clustered"/>
        <c:varyColors val="0"/>
        <c:ser>
          <c:idx val="1"/>
          <c:order val="0"/>
          <c:tx>
            <c:strRef>
              <c:f>Sheet1!$C$52</c:f>
              <c:strCache>
                <c:ptCount val="1"/>
                <c:pt idx="0">
                  <c:v>Total Registros</c:v>
                </c:pt>
              </c:strCache>
            </c:strRef>
          </c:tx>
          <c:spPr>
            <a:solidFill>
              <a:schemeClr val="tx2">
                <a:lumMod val="60000"/>
                <a:lumOff val="40000"/>
              </a:schemeClr>
            </a:solidFill>
          </c:spPr>
          <c:invertIfNegative val="0"/>
          <c:dLbls>
            <c:dLbl>
              <c:idx val="1"/>
              <c:layout>
                <c:manualLayout>
                  <c:x val="0"/>
                  <c:y val="9.3240093240094385E-3"/>
                </c:manualLayout>
              </c:layout>
              <c:showLegendKey val="0"/>
              <c:showVal val="1"/>
              <c:showCatName val="0"/>
              <c:showSerName val="0"/>
              <c:showPercent val="0"/>
              <c:showBubbleSize val="0"/>
            </c:dLbl>
            <c:dLbl>
              <c:idx val="7"/>
              <c:layout>
                <c:manualLayout>
                  <c:x val="2.1063714252637857E-3"/>
                  <c:y val="6.216006216006216E-3"/>
                </c:manualLayout>
              </c:layout>
              <c:showLegendKey val="0"/>
              <c:showVal val="1"/>
              <c:showCatName val="0"/>
              <c:showSerName val="0"/>
              <c:showPercent val="0"/>
              <c:showBubbleSize val="0"/>
            </c:dLbl>
            <c:dLbl>
              <c:idx val="9"/>
              <c:layout>
                <c:manualLayout>
                  <c:x val="0"/>
                  <c:y val="1.5540015540015713E-2"/>
                </c:manualLayout>
              </c:layout>
              <c:showLegendKey val="0"/>
              <c:showVal val="1"/>
              <c:showCatName val="0"/>
              <c:showSerName val="0"/>
              <c:showPercent val="0"/>
              <c:showBubbleSize val="0"/>
            </c:dLbl>
            <c:dLbl>
              <c:idx val="11"/>
              <c:layout>
                <c:manualLayout>
                  <c:x val="0"/>
                  <c:y val="9.3240093240094385E-3"/>
                </c:manualLayout>
              </c:layout>
              <c:showLegendKey val="0"/>
              <c:showVal val="1"/>
              <c:showCatName val="0"/>
              <c:showSerName val="0"/>
              <c:showPercent val="0"/>
              <c:showBubbleSize val="0"/>
            </c:dLbl>
            <c:txPr>
              <a:bodyPr/>
              <a:lstStyle/>
              <a:p>
                <a:pPr>
                  <a:defRPr b="1"/>
                </a:pPr>
                <a:endParaRPr lang="pt-BR"/>
              </a:p>
            </c:txPr>
            <c:showLegendKey val="0"/>
            <c:showVal val="1"/>
            <c:showCatName val="0"/>
            <c:showSerName val="0"/>
            <c:showPercent val="0"/>
            <c:showBubbleSize val="0"/>
            <c:showLeaderLines val="0"/>
          </c:dLbls>
          <c:cat>
            <c:numRef>
              <c:f>Sheet1!$B$53:$B$64</c:f>
              <c:numCache>
                <c:formatCode>General</c:formatCode>
                <c:ptCount val="12"/>
                <c:pt idx="0">
                  <c:v>2002</c:v>
                </c:pt>
                <c:pt idx="1">
                  <c:v>2003</c:v>
                </c:pt>
                <c:pt idx="2">
                  <c:v>2004</c:v>
                </c:pt>
                <c:pt idx="3">
                  <c:v>2005</c:v>
                </c:pt>
                <c:pt idx="4">
                  <c:v>2006</c:v>
                </c:pt>
                <c:pt idx="5">
                  <c:v>2007</c:v>
                </c:pt>
                <c:pt idx="6">
                  <c:v>2008</c:v>
                </c:pt>
                <c:pt idx="7">
                  <c:v>2009</c:v>
                </c:pt>
                <c:pt idx="8">
                  <c:v>2010</c:v>
                </c:pt>
                <c:pt idx="9">
                  <c:v>2011</c:v>
                </c:pt>
                <c:pt idx="10">
                  <c:v>2012</c:v>
                </c:pt>
                <c:pt idx="11">
                  <c:v>2013</c:v>
                </c:pt>
              </c:numCache>
            </c:numRef>
          </c:cat>
          <c:val>
            <c:numRef>
              <c:f>Sheet1!$C$53:$C$64</c:f>
              <c:numCache>
                <c:formatCode>General</c:formatCode>
                <c:ptCount val="12"/>
                <c:pt idx="0">
                  <c:v>686</c:v>
                </c:pt>
                <c:pt idx="1">
                  <c:v>893</c:v>
                </c:pt>
                <c:pt idx="2">
                  <c:v>1039</c:v>
                </c:pt>
                <c:pt idx="3">
                  <c:v>2234</c:v>
                </c:pt>
                <c:pt idx="4">
                  <c:v>1317</c:v>
                </c:pt>
                <c:pt idx="5">
                  <c:v>1314</c:v>
                </c:pt>
                <c:pt idx="6">
                  <c:v>1306</c:v>
                </c:pt>
                <c:pt idx="7">
                  <c:v>1388</c:v>
                </c:pt>
                <c:pt idx="8" formatCode="#,##0">
                  <c:v>1662</c:v>
                </c:pt>
                <c:pt idx="9" formatCode="#,##0">
                  <c:v>1914</c:v>
                </c:pt>
                <c:pt idx="10" formatCode="#,##0">
                  <c:v>2276</c:v>
                </c:pt>
                <c:pt idx="11" formatCode="#,##0">
                  <c:v>2616</c:v>
                </c:pt>
              </c:numCache>
            </c:numRef>
          </c:val>
        </c:ser>
        <c:dLbls>
          <c:showLegendKey val="0"/>
          <c:showVal val="0"/>
          <c:showCatName val="0"/>
          <c:showSerName val="0"/>
          <c:showPercent val="0"/>
          <c:showBubbleSize val="0"/>
        </c:dLbls>
        <c:gapWidth val="150"/>
        <c:axId val="125835264"/>
        <c:axId val="36086336"/>
      </c:barChart>
      <c:catAx>
        <c:axId val="125835264"/>
        <c:scaling>
          <c:orientation val="minMax"/>
        </c:scaling>
        <c:delete val="0"/>
        <c:axPos val="b"/>
        <c:numFmt formatCode="General" sourceLinked="1"/>
        <c:majorTickMark val="out"/>
        <c:minorTickMark val="none"/>
        <c:tickLblPos val="nextTo"/>
        <c:crossAx val="36086336"/>
        <c:crosses val="autoZero"/>
        <c:auto val="1"/>
        <c:lblAlgn val="ctr"/>
        <c:lblOffset val="100"/>
        <c:noMultiLvlLbl val="0"/>
      </c:catAx>
      <c:valAx>
        <c:axId val="36086336"/>
        <c:scaling>
          <c:orientation val="minMax"/>
        </c:scaling>
        <c:delete val="0"/>
        <c:axPos val="l"/>
        <c:majorGridlines/>
        <c:numFmt formatCode="General" sourceLinked="1"/>
        <c:majorTickMark val="out"/>
        <c:minorTickMark val="none"/>
        <c:tickLblPos val="nextTo"/>
        <c:crossAx val="125835264"/>
        <c:crosses val="autoZero"/>
        <c:crossBetween val="between"/>
      </c:valAx>
    </c:plotArea>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t>Total CPB - ano a ano</a:t>
            </a:r>
          </a:p>
        </c:rich>
      </c:tx>
      <c:layout/>
      <c:overlay val="0"/>
    </c:title>
    <c:autoTitleDeleted val="0"/>
    <c:plotArea>
      <c:layout/>
      <c:barChart>
        <c:barDir val="col"/>
        <c:grouping val="clustered"/>
        <c:varyColors val="0"/>
        <c:ser>
          <c:idx val="1"/>
          <c:order val="0"/>
          <c:tx>
            <c:strRef>
              <c:f>Sheet1!$B$29</c:f>
              <c:strCache>
                <c:ptCount val="1"/>
                <c:pt idx="0">
                  <c:v>Total CPB</c:v>
                </c:pt>
              </c:strCache>
            </c:strRef>
          </c:tx>
          <c:spPr>
            <a:solidFill>
              <a:schemeClr val="accent1"/>
            </a:solidFill>
          </c:spPr>
          <c:invertIfNegative val="0"/>
          <c:dLbls>
            <c:txPr>
              <a:bodyPr/>
              <a:lstStyle/>
              <a:p>
                <a:pPr>
                  <a:defRPr b="1"/>
                </a:pPr>
                <a:endParaRPr lang="pt-BR"/>
              </a:p>
            </c:txPr>
            <c:showLegendKey val="0"/>
            <c:showVal val="1"/>
            <c:showCatName val="0"/>
            <c:showSerName val="0"/>
            <c:showPercent val="0"/>
            <c:showBubbleSize val="0"/>
            <c:showLeaderLines val="0"/>
          </c:dLbls>
          <c:cat>
            <c:numRef>
              <c:f>Sheet1!$A$30:$A$41</c:f>
              <c:numCache>
                <c:formatCode>General</c:formatCode>
                <c:ptCount val="12"/>
                <c:pt idx="0">
                  <c:v>2002</c:v>
                </c:pt>
                <c:pt idx="1">
                  <c:v>2003</c:v>
                </c:pt>
                <c:pt idx="2">
                  <c:v>2004</c:v>
                </c:pt>
                <c:pt idx="3">
                  <c:v>2005</c:v>
                </c:pt>
                <c:pt idx="4">
                  <c:v>2006</c:v>
                </c:pt>
                <c:pt idx="5">
                  <c:v>2007</c:v>
                </c:pt>
                <c:pt idx="6">
                  <c:v>2008</c:v>
                </c:pt>
                <c:pt idx="7">
                  <c:v>2009</c:v>
                </c:pt>
                <c:pt idx="8">
                  <c:v>2010</c:v>
                </c:pt>
                <c:pt idx="9">
                  <c:v>2011</c:v>
                </c:pt>
                <c:pt idx="10">
                  <c:v>2012</c:v>
                </c:pt>
                <c:pt idx="11">
                  <c:v>2013</c:v>
                </c:pt>
              </c:numCache>
            </c:numRef>
          </c:cat>
          <c:val>
            <c:numRef>
              <c:f>Sheet1!$B$30:$B$41</c:f>
              <c:numCache>
                <c:formatCode>#,##0</c:formatCode>
                <c:ptCount val="12"/>
                <c:pt idx="0">
                  <c:v>2</c:v>
                </c:pt>
                <c:pt idx="1">
                  <c:v>198</c:v>
                </c:pt>
                <c:pt idx="2">
                  <c:v>771</c:v>
                </c:pt>
                <c:pt idx="3">
                  <c:v>2781</c:v>
                </c:pt>
                <c:pt idx="4">
                  <c:v>1749</c:v>
                </c:pt>
                <c:pt idx="5">
                  <c:v>1784</c:v>
                </c:pt>
                <c:pt idx="6">
                  <c:v>1530</c:v>
                </c:pt>
                <c:pt idx="7">
                  <c:v>1623</c:v>
                </c:pt>
                <c:pt idx="8">
                  <c:v>2122</c:v>
                </c:pt>
                <c:pt idx="9">
                  <c:v>1926</c:v>
                </c:pt>
                <c:pt idx="10">
                  <c:v>1708</c:v>
                </c:pt>
                <c:pt idx="11">
                  <c:v>3330</c:v>
                </c:pt>
              </c:numCache>
            </c:numRef>
          </c:val>
        </c:ser>
        <c:dLbls>
          <c:showLegendKey val="0"/>
          <c:showVal val="0"/>
          <c:showCatName val="0"/>
          <c:showSerName val="0"/>
          <c:showPercent val="0"/>
          <c:showBubbleSize val="0"/>
        </c:dLbls>
        <c:gapWidth val="150"/>
        <c:axId val="131171840"/>
        <c:axId val="36089216"/>
      </c:barChart>
      <c:catAx>
        <c:axId val="131171840"/>
        <c:scaling>
          <c:orientation val="minMax"/>
        </c:scaling>
        <c:delete val="0"/>
        <c:axPos val="b"/>
        <c:numFmt formatCode="General" sourceLinked="1"/>
        <c:majorTickMark val="out"/>
        <c:minorTickMark val="none"/>
        <c:tickLblPos val="nextTo"/>
        <c:crossAx val="36089216"/>
        <c:crosses val="autoZero"/>
        <c:auto val="1"/>
        <c:lblAlgn val="ctr"/>
        <c:lblOffset val="100"/>
        <c:noMultiLvlLbl val="0"/>
      </c:catAx>
      <c:valAx>
        <c:axId val="36089216"/>
        <c:scaling>
          <c:orientation val="minMax"/>
        </c:scaling>
        <c:delete val="0"/>
        <c:axPos val="l"/>
        <c:majorGridlines/>
        <c:numFmt formatCode="#,##0" sourceLinked="1"/>
        <c:majorTickMark val="out"/>
        <c:minorTickMark val="none"/>
        <c:tickLblPos val="nextTo"/>
        <c:crossAx val="131171840"/>
        <c:crosses val="autoZero"/>
        <c:crossBetween val="between"/>
      </c:valAx>
    </c:plotArea>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layout/>
      <c:overlay val="0"/>
    </c:title>
    <c:autoTitleDeleted val="0"/>
    <c:plotArea>
      <c:layout>
        <c:manualLayout>
          <c:layoutTarget val="inner"/>
          <c:xMode val="edge"/>
          <c:yMode val="edge"/>
          <c:x val="8.7597269257321156E-2"/>
          <c:y val="0.11326333022189554"/>
          <c:w val="0.90890763550339759"/>
          <c:h val="0.81930324988406289"/>
        </c:manualLayout>
      </c:layout>
      <c:barChart>
        <c:barDir val="col"/>
        <c:grouping val="clustered"/>
        <c:varyColors val="0"/>
        <c:ser>
          <c:idx val="0"/>
          <c:order val="0"/>
          <c:tx>
            <c:v>Emissão anual de CRT de obras não publicitárias</c:v>
          </c:tx>
          <c:invertIfNegative val="0"/>
          <c:dLbls>
            <c:txPr>
              <a:bodyPr/>
              <a:lstStyle/>
              <a:p>
                <a:pPr>
                  <a:defRPr b="1"/>
                </a:pPr>
                <a:endParaRPr lang="pt-BR"/>
              </a:p>
            </c:txPr>
            <c:showLegendKey val="0"/>
            <c:showVal val="1"/>
            <c:showCatName val="0"/>
            <c:showSerName val="0"/>
            <c:showPercent val="0"/>
            <c:showBubbleSize val="0"/>
            <c:showLeaderLines val="0"/>
          </c:dLbls>
          <c:cat>
            <c:numRef>
              <c:f>'[Gráfico no Microsoft Office PowerPoint]Plan1'!$B$4:$B$15</c:f>
              <c:numCache>
                <c:formatCode>General</c:formatCode>
                <c:ptCount val="12"/>
                <c:pt idx="0">
                  <c:v>2002</c:v>
                </c:pt>
                <c:pt idx="1">
                  <c:v>2003</c:v>
                </c:pt>
                <c:pt idx="2">
                  <c:v>2004</c:v>
                </c:pt>
                <c:pt idx="3">
                  <c:v>2005</c:v>
                </c:pt>
                <c:pt idx="4">
                  <c:v>2006</c:v>
                </c:pt>
                <c:pt idx="5">
                  <c:v>2007</c:v>
                </c:pt>
                <c:pt idx="6">
                  <c:v>2008</c:v>
                </c:pt>
                <c:pt idx="7">
                  <c:v>2009</c:v>
                </c:pt>
                <c:pt idx="8">
                  <c:v>2010</c:v>
                </c:pt>
                <c:pt idx="9">
                  <c:v>2011</c:v>
                </c:pt>
                <c:pt idx="10">
                  <c:v>2012</c:v>
                </c:pt>
                <c:pt idx="11">
                  <c:v>2013</c:v>
                </c:pt>
              </c:numCache>
            </c:numRef>
          </c:cat>
          <c:val>
            <c:numRef>
              <c:f>'[Gráfico no Microsoft Office PowerPoint]Plan1'!$D$4:$D$15</c:f>
              <c:numCache>
                <c:formatCode>General</c:formatCode>
                <c:ptCount val="12"/>
                <c:pt idx="0">
                  <c:v>472</c:v>
                </c:pt>
                <c:pt idx="1">
                  <c:v>2890</c:v>
                </c:pt>
                <c:pt idx="2">
                  <c:v>3807</c:v>
                </c:pt>
                <c:pt idx="3">
                  <c:v>7612</c:v>
                </c:pt>
                <c:pt idx="4">
                  <c:v>6431</c:v>
                </c:pt>
                <c:pt idx="5">
                  <c:v>6427</c:v>
                </c:pt>
                <c:pt idx="6">
                  <c:v>8173</c:v>
                </c:pt>
                <c:pt idx="7">
                  <c:v>7119</c:v>
                </c:pt>
                <c:pt idx="8">
                  <c:v>8775</c:v>
                </c:pt>
                <c:pt idx="9">
                  <c:v>7142</c:v>
                </c:pt>
                <c:pt idx="10">
                  <c:v>6887</c:v>
                </c:pt>
                <c:pt idx="11">
                  <c:v>13168</c:v>
                </c:pt>
              </c:numCache>
            </c:numRef>
          </c:val>
        </c:ser>
        <c:dLbls>
          <c:showLegendKey val="0"/>
          <c:showVal val="0"/>
          <c:showCatName val="0"/>
          <c:showSerName val="0"/>
          <c:showPercent val="0"/>
          <c:showBubbleSize val="0"/>
        </c:dLbls>
        <c:gapWidth val="150"/>
        <c:axId val="134105088"/>
        <c:axId val="36093248"/>
      </c:barChart>
      <c:catAx>
        <c:axId val="134105088"/>
        <c:scaling>
          <c:orientation val="minMax"/>
        </c:scaling>
        <c:delete val="0"/>
        <c:axPos val="b"/>
        <c:numFmt formatCode="General" sourceLinked="1"/>
        <c:majorTickMark val="out"/>
        <c:minorTickMark val="none"/>
        <c:tickLblPos val="nextTo"/>
        <c:crossAx val="36093248"/>
        <c:crosses val="autoZero"/>
        <c:auto val="1"/>
        <c:lblAlgn val="ctr"/>
        <c:lblOffset val="100"/>
        <c:noMultiLvlLbl val="0"/>
      </c:catAx>
      <c:valAx>
        <c:axId val="36093248"/>
        <c:scaling>
          <c:orientation val="minMax"/>
        </c:scaling>
        <c:delete val="0"/>
        <c:axPos val="l"/>
        <c:majorGridlines/>
        <c:numFmt formatCode="General" sourceLinked="1"/>
        <c:majorTickMark val="out"/>
        <c:minorTickMark val="none"/>
        <c:tickLblPos val="nextTo"/>
        <c:crossAx val="134105088"/>
        <c:crosses val="autoZero"/>
        <c:crossBetween val="between"/>
      </c:valAx>
    </c:plotArea>
    <c:plotVisOnly val="1"/>
    <c:dispBlanksAs val="gap"/>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0925642300767292E-2"/>
          <c:y val="4.1999238615074846E-2"/>
          <c:w val="0.68887705157980683"/>
          <c:h val="0.85381762952989226"/>
        </c:manualLayout>
      </c:layout>
      <c:scatterChart>
        <c:scatterStyle val="smoothMarker"/>
        <c:varyColors val="0"/>
        <c:ser>
          <c:idx val="0"/>
          <c:order val="0"/>
          <c:tx>
            <c:strRef>
              <c:f>Plan1!$B$1</c:f>
              <c:strCache>
                <c:ptCount val="1"/>
                <c:pt idx="0">
                  <c:v>Obras Brasileiras</c:v>
                </c:pt>
              </c:strCache>
            </c:strRef>
          </c:tx>
          <c:dLbls>
            <c:txPr>
              <a:bodyPr/>
              <a:lstStyle/>
              <a:p>
                <a:pPr>
                  <a:defRPr sz="1000">
                    <a:solidFill>
                      <a:schemeClr val="bg2">
                        <a:lumMod val="50000"/>
                      </a:schemeClr>
                    </a:solidFill>
                    <a:latin typeface="Arial" pitchFamily="34" charset="0"/>
                    <a:cs typeface="Arial" pitchFamily="34" charset="0"/>
                  </a:defRPr>
                </a:pPr>
                <a:endParaRPr lang="pt-BR"/>
              </a:p>
            </c:txPr>
            <c:showLegendKey val="0"/>
            <c:showVal val="1"/>
            <c:showCatName val="0"/>
            <c:showSerName val="0"/>
            <c:showPercent val="0"/>
            <c:showBubbleSize val="0"/>
            <c:showLeaderLines val="0"/>
          </c:dLbls>
          <c:xVal>
            <c:numRef>
              <c:f>Plan1!$A$2:$A$11</c:f>
              <c:numCache>
                <c:formatCode>General</c:formatCode>
                <c:ptCount val="10"/>
                <c:pt idx="0">
                  <c:v>2005</c:v>
                </c:pt>
                <c:pt idx="1">
                  <c:v>2006</c:v>
                </c:pt>
                <c:pt idx="2">
                  <c:v>2007</c:v>
                </c:pt>
                <c:pt idx="3">
                  <c:v>2008</c:v>
                </c:pt>
                <c:pt idx="4">
                  <c:v>2009</c:v>
                </c:pt>
                <c:pt idx="5">
                  <c:v>2010</c:v>
                </c:pt>
                <c:pt idx="6">
                  <c:v>2011</c:v>
                </c:pt>
                <c:pt idx="7">
                  <c:v>2012</c:v>
                </c:pt>
                <c:pt idx="8">
                  <c:v>2013</c:v>
                </c:pt>
              </c:numCache>
            </c:numRef>
          </c:xVal>
          <c:yVal>
            <c:numRef>
              <c:f>Plan1!$B$2:$B$11</c:f>
              <c:numCache>
                <c:formatCode>General</c:formatCode>
                <c:ptCount val="10"/>
                <c:pt idx="0">
                  <c:v>679</c:v>
                </c:pt>
                <c:pt idx="1">
                  <c:v>739</c:v>
                </c:pt>
                <c:pt idx="2">
                  <c:v>594</c:v>
                </c:pt>
                <c:pt idx="3">
                  <c:v>584</c:v>
                </c:pt>
                <c:pt idx="4">
                  <c:v>652</c:v>
                </c:pt>
                <c:pt idx="5">
                  <c:v>809</c:v>
                </c:pt>
                <c:pt idx="6">
                  <c:v>761</c:v>
                </c:pt>
                <c:pt idx="7">
                  <c:v>1059</c:v>
                </c:pt>
                <c:pt idx="8">
                  <c:v>3205</c:v>
                </c:pt>
              </c:numCache>
            </c:numRef>
          </c:yVal>
          <c:smooth val="1"/>
        </c:ser>
        <c:ser>
          <c:idx val="1"/>
          <c:order val="1"/>
          <c:tx>
            <c:strRef>
              <c:f>Plan1!$C$1</c:f>
              <c:strCache>
                <c:ptCount val="1"/>
                <c:pt idx="0">
                  <c:v>Obras Estrangeiras</c:v>
                </c:pt>
              </c:strCache>
            </c:strRef>
          </c:tx>
          <c:dLbls>
            <c:txPr>
              <a:bodyPr/>
              <a:lstStyle/>
              <a:p>
                <a:pPr>
                  <a:defRPr sz="1000">
                    <a:solidFill>
                      <a:schemeClr val="bg2">
                        <a:lumMod val="50000"/>
                      </a:schemeClr>
                    </a:solidFill>
                    <a:latin typeface="Arial" pitchFamily="34" charset="0"/>
                    <a:cs typeface="Arial" pitchFamily="34" charset="0"/>
                  </a:defRPr>
                </a:pPr>
                <a:endParaRPr lang="pt-BR"/>
              </a:p>
            </c:txPr>
            <c:showLegendKey val="0"/>
            <c:showVal val="1"/>
            <c:showCatName val="0"/>
            <c:showSerName val="0"/>
            <c:showPercent val="0"/>
            <c:showBubbleSize val="0"/>
            <c:showLeaderLines val="0"/>
          </c:dLbls>
          <c:xVal>
            <c:numRef>
              <c:f>Plan1!$A$2:$A$11</c:f>
              <c:numCache>
                <c:formatCode>General</c:formatCode>
                <c:ptCount val="10"/>
                <c:pt idx="0">
                  <c:v>2005</c:v>
                </c:pt>
                <c:pt idx="1">
                  <c:v>2006</c:v>
                </c:pt>
                <c:pt idx="2">
                  <c:v>2007</c:v>
                </c:pt>
                <c:pt idx="3">
                  <c:v>2008</c:v>
                </c:pt>
                <c:pt idx="4">
                  <c:v>2009</c:v>
                </c:pt>
                <c:pt idx="5">
                  <c:v>2010</c:v>
                </c:pt>
                <c:pt idx="6">
                  <c:v>2011</c:v>
                </c:pt>
                <c:pt idx="7">
                  <c:v>2012</c:v>
                </c:pt>
                <c:pt idx="8">
                  <c:v>2013</c:v>
                </c:pt>
              </c:numCache>
            </c:numRef>
          </c:xVal>
          <c:yVal>
            <c:numRef>
              <c:f>Plan1!$C$2:$C$11</c:f>
              <c:numCache>
                <c:formatCode>General</c:formatCode>
                <c:ptCount val="10"/>
                <c:pt idx="0">
                  <c:v>1873</c:v>
                </c:pt>
                <c:pt idx="1">
                  <c:v>1705</c:v>
                </c:pt>
                <c:pt idx="2">
                  <c:v>1751</c:v>
                </c:pt>
                <c:pt idx="3">
                  <c:v>3772</c:v>
                </c:pt>
                <c:pt idx="4">
                  <c:v>2242</c:v>
                </c:pt>
                <c:pt idx="5">
                  <c:v>2689</c:v>
                </c:pt>
                <c:pt idx="6">
                  <c:v>2461</c:v>
                </c:pt>
                <c:pt idx="7">
                  <c:v>2310</c:v>
                </c:pt>
                <c:pt idx="8">
                  <c:v>3964</c:v>
                </c:pt>
              </c:numCache>
            </c:numRef>
          </c:yVal>
          <c:smooth val="1"/>
        </c:ser>
        <c:dLbls>
          <c:showLegendKey val="0"/>
          <c:showVal val="0"/>
          <c:showCatName val="0"/>
          <c:showSerName val="0"/>
          <c:showPercent val="0"/>
          <c:showBubbleSize val="0"/>
        </c:dLbls>
        <c:axId val="136242880"/>
        <c:axId val="136246336"/>
      </c:scatterChart>
      <c:valAx>
        <c:axId val="136242880"/>
        <c:scaling>
          <c:orientation val="minMax"/>
        </c:scaling>
        <c:delete val="0"/>
        <c:axPos val="b"/>
        <c:numFmt formatCode="General" sourceLinked="1"/>
        <c:majorTickMark val="out"/>
        <c:minorTickMark val="none"/>
        <c:tickLblPos val="nextTo"/>
        <c:txPr>
          <a:bodyPr/>
          <a:lstStyle/>
          <a:p>
            <a:pPr>
              <a:defRPr sz="1400">
                <a:latin typeface="Arial" pitchFamily="34" charset="0"/>
                <a:cs typeface="Arial" pitchFamily="34" charset="0"/>
              </a:defRPr>
            </a:pPr>
            <a:endParaRPr lang="pt-BR"/>
          </a:p>
        </c:txPr>
        <c:crossAx val="136246336"/>
        <c:crosses val="autoZero"/>
        <c:crossBetween val="midCat"/>
      </c:valAx>
      <c:valAx>
        <c:axId val="136246336"/>
        <c:scaling>
          <c:orientation val="minMax"/>
        </c:scaling>
        <c:delete val="0"/>
        <c:axPos val="l"/>
        <c:majorGridlines/>
        <c:numFmt formatCode="General" sourceLinked="1"/>
        <c:majorTickMark val="out"/>
        <c:minorTickMark val="none"/>
        <c:tickLblPos val="nextTo"/>
        <c:txPr>
          <a:bodyPr/>
          <a:lstStyle/>
          <a:p>
            <a:pPr>
              <a:defRPr sz="1000">
                <a:latin typeface="Arial" pitchFamily="34" charset="0"/>
                <a:cs typeface="Arial" pitchFamily="34" charset="0"/>
              </a:defRPr>
            </a:pPr>
            <a:endParaRPr lang="pt-BR"/>
          </a:p>
        </c:txPr>
        <c:crossAx val="136242880"/>
        <c:crosses val="autoZero"/>
        <c:crossBetween val="midCat"/>
      </c:valAx>
    </c:plotArea>
    <c:legend>
      <c:legendPos val="r"/>
      <c:layout/>
      <c:overlay val="0"/>
      <c:txPr>
        <a:bodyPr/>
        <a:lstStyle/>
        <a:p>
          <a:pPr>
            <a:defRPr sz="1200" b="1">
              <a:latin typeface="Arial" pitchFamily="34" charset="0"/>
              <a:cs typeface="Arial" pitchFamily="34" charset="0"/>
            </a:defRPr>
          </a:pPr>
          <a:endParaRPr lang="pt-BR"/>
        </a:p>
      </c:txPr>
    </c:legend>
    <c:plotVisOnly val="1"/>
    <c:dispBlanksAs val="gap"/>
    <c:showDLblsOverMax val="0"/>
  </c:chart>
  <c:txPr>
    <a:bodyPr/>
    <a:lstStyle/>
    <a:p>
      <a:pPr>
        <a:defRPr sz="1800"/>
      </a:pPr>
      <a:endParaRPr lang="pt-B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3070225" cy="471488"/>
          </a:xfrm>
          <a:prstGeom prst="rect">
            <a:avLst/>
          </a:prstGeom>
          <a:noFill/>
          <a:ln w="9525">
            <a:noFill/>
            <a:miter lim="800000"/>
            <a:headEnd/>
            <a:tailEnd/>
          </a:ln>
          <a:effectLst/>
        </p:spPr>
        <p:txBody>
          <a:bodyPr vert="horz" wrap="square" lIns="96780" tIns="48390" rIns="96780" bIns="48390" numCol="1" anchor="t" anchorCtr="0" compatLnSpc="1">
            <a:prstTxWarp prst="textNoShape">
              <a:avLst/>
            </a:prstTxWarp>
          </a:bodyPr>
          <a:lstStyle>
            <a:lvl1pPr defTabSz="968375">
              <a:defRPr sz="1300"/>
            </a:lvl1pPr>
          </a:lstStyle>
          <a:p>
            <a:pPr>
              <a:defRPr/>
            </a:pPr>
            <a:endParaRPr lang="pt-BR"/>
          </a:p>
        </p:txBody>
      </p:sp>
      <p:sp>
        <p:nvSpPr>
          <p:cNvPr id="26627" name="Rectangle 3"/>
          <p:cNvSpPr>
            <a:spLocks noGrp="1" noChangeArrowheads="1"/>
          </p:cNvSpPr>
          <p:nvPr>
            <p:ph type="dt" sz="quarter" idx="1"/>
          </p:nvPr>
        </p:nvSpPr>
        <p:spPr bwMode="auto">
          <a:xfrm>
            <a:off x="4016375" y="0"/>
            <a:ext cx="3070225" cy="471488"/>
          </a:xfrm>
          <a:prstGeom prst="rect">
            <a:avLst/>
          </a:prstGeom>
          <a:noFill/>
          <a:ln w="9525">
            <a:noFill/>
            <a:miter lim="800000"/>
            <a:headEnd/>
            <a:tailEnd/>
          </a:ln>
          <a:effectLst/>
        </p:spPr>
        <p:txBody>
          <a:bodyPr vert="horz" wrap="square" lIns="96780" tIns="48390" rIns="96780" bIns="48390" numCol="1" anchor="t" anchorCtr="0" compatLnSpc="1">
            <a:prstTxWarp prst="textNoShape">
              <a:avLst/>
            </a:prstTxWarp>
          </a:bodyPr>
          <a:lstStyle>
            <a:lvl1pPr algn="r" defTabSz="968375">
              <a:defRPr sz="1300"/>
            </a:lvl1pPr>
          </a:lstStyle>
          <a:p>
            <a:pPr>
              <a:defRPr/>
            </a:pPr>
            <a:endParaRPr lang="pt-BR"/>
          </a:p>
        </p:txBody>
      </p:sp>
      <p:sp>
        <p:nvSpPr>
          <p:cNvPr id="26628" name="Rectangle 4"/>
          <p:cNvSpPr>
            <a:spLocks noGrp="1" noChangeArrowheads="1"/>
          </p:cNvSpPr>
          <p:nvPr>
            <p:ph type="ftr" sz="quarter" idx="2"/>
          </p:nvPr>
        </p:nvSpPr>
        <p:spPr bwMode="auto">
          <a:xfrm>
            <a:off x="0" y="8958263"/>
            <a:ext cx="3070225" cy="471487"/>
          </a:xfrm>
          <a:prstGeom prst="rect">
            <a:avLst/>
          </a:prstGeom>
          <a:noFill/>
          <a:ln w="9525">
            <a:noFill/>
            <a:miter lim="800000"/>
            <a:headEnd/>
            <a:tailEnd/>
          </a:ln>
          <a:effectLst/>
        </p:spPr>
        <p:txBody>
          <a:bodyPr vert="horz" wrap="square" lIns="96780" tIns="48390" rIns="96780" bIns="48390" numCol="1" anchor="b" anchorCtr="0" compatLnSpc="1">
            <a:prstTxWarp prst="textNoShape">
              <a:avLst/>
            </a:prstTxWarp>
          </a:bodyPr>
          <a:lstStyle>
            <a:lvl1pPr defTabSz="968375">
              <a:defRPr sz="1300"/>
            </a:lvl1pPr>
          </a:lstStyle>
          <a:p>
            <a:pPr>
              <a:defRPr/>
            </a:pPr>
            <a:endParaRPr lang="pt-BR"/>
          </a:p>
        </p:txBody>
      </p:sp>
      <p:sp>
        <p:nvSpPr>
          <p:cNvPr id="26629" name="Rectangle 5"/>
          <p:cNvSpPr>
            <a:spLocks noGrp="1" noChangeArrowheads="1"/>
          </p:cNvSpPr>
          <p:nvPr>
            <p:ph type="sldNum" sz="quarter" idx="3"/>
          </p:nvPr>
        </p:nvSpPr>
        <p:spPr bwMode="auto">
          <a:xfrm>
            <a:off x="4016375" y="8958263"/>
            <a:ext cx="3070225" cy="471487"/>
          </a:xfrm>
          <a:prstGeom prst="rect">
            <a:avLst/>
          </a:prstGeom>
          <a:noFill/>
          <a:ln w="9525">
            <a:noFill/>
            <a:miter lim="800000"/>
            <a:headEnd/>
            <a:tailEnd/>
          </a:ln>
          <a:effectLst/>
        </p:spPr>
        <p:txBody>
          <a:bodyPr vert="horz" wrap="square" lIns="96780" tIns="48390" rIns="96780" bIns="48390" numCol="1" anchor="b" anchorCtr="0" compatLnSpc="1">
            <a:prstTxWarp prst="textNoShape">
              <a:avLst/>
            </a:prstTxWarp>
          </a:bodyPr>
          <a:lstStyle>
            <a:lvl1pPr algn="r" defTabSz="968375">
              <a:defRPr sz="1300"/>
            </a:lvl1pPr>
          </a:lstStyle>
          <a:p>
            <a:pPr>
              <a:defRPr/>
            </a:pPr>
            <a:fld id="{20AF8D22-A29A-498D-B4A6-EFA847B6AAA1}" type="slidenum">
              <a:rPr lang="pt-BR"/>
              <a:pPr>
                <a:defRPr/>
              </a:pPr>
              <a:t>‹nº›</a:t>
            </a:fld>
            <a:endParaRPr lang="pt-BR"/>
          </a:p>
        </p:txBody>
      </p:sp>
    </p:spTree>
    <p:extLst>
      <p:ext uri="{BB962C8B-B14F-4D97-AF65-F5344CB8AC3E}">
        <p14:creationId xmlns:p14="http://schemas.microsoft.com/office/powerpoint/2010/main" val="41450680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3070225" cy="4714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u="none">
                <a:latin typeface="Times New Roman" pitchFamily="18" charset="0"/>
              </a:defRPr>
            </a:lvl1pPr>
          </a:lstStyle>
          <a:p>
            <a:pPr>
              <a:defRPr/>
            </a:pPr>
            <a:endParaRPr lang="pt-BR"/>
          </a:p>
        </p:txBody>
      </p:sp>
      <p:sp>
        <p:nvSpPr>
          <p:cNvPr id="101379" name="Rectangle 3"/>
          <p:cNvSpPr>
            <a:spLocks noGrp="1" noChangeArrowheads="1"/>
          </p:cNvSpPr>
          <p:nvPr>
            <p:ph type="dt" idx="1"/>
          </p:nvPr>
        </p:nvSpPr>
        <p:spPr bwMode="auto">
          <a:xfrm>
            <a:off x="4014788" y="0"/>
            <a:ext cx="3070225" cy="4714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u="none">
                <a:latin typeface="Times New Roman" pitchFamily="18" charset="0"/>
              </a:defRPr>
            </a:lvl1pPr>
          </a:lstStyle>
          <a:p>
            <a:pPr>
              <a:defRPr/>
            </a:pPr>
            <a:endParaRPr lang="pt-BR"/>
          </a:p>
        </p:txBody>
      </p:sp>
      <p:sp>
        <p:nvSpPr>
          <p:cNvPr id="17412" name="Rectangle 4"/>
          <p:cNvSpPr>
            <a:spLocks noGrp="1" noRot="1" noChangeAspect="1" noChangeArrowheads="1" noTextEdit="1"/>
          </p:cNvSpPr>
          <p:nvPr>
            <p:ph type="sldImg" idx="2"/>
          </p:nvPr>
        </p:nvSpPr>
        <p:spPr bwMode="auto">
          <a:xfrm>
            <a:off x="1185863" y="706438"/>
            <a:ext cx="4714875" cy="3536950"/>
          </a:xfrm>
          <a:prstGeom prst="rect">
            <a:avLst/>
          </a:prstGeom>
          <a:noFill/>
          <a:ln w="9525">
            <a:solidFill>
              <a:srgbClr val="000000"/>
            </a:solidFill>
            <a:miter lim="800000"/>
            <a:headEnd/>
            <a:tailEnd/>
          </a:ln>
        </p:spPr>
      </p:sp>
      <p:sp>
        <p:nvSpPr>
          <p:cNvPr id="101381" name="Rectangle 5"/>
          <p:cNvSpPr>
            <a:spLocks noGrp="1" noChangeArrowheads="1"/>
          </p:cNvSpPr>
          <p:nvPr>
            <p:ph type="body" sz="quarter" idx="3"/>
          </p:nvPr>
        </p:nvSpPr>
        <p:spPr bwMode="auto">
          <a:xfrm>
            <a:off x="708025" y="4479925"/>
            <a:ext cx="5670550" cy="4243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101382" name="Rectangle 6"/>
          <p:cNvSpPr>
            <a:spLocks noGrp="1" noChangeArrowheads="1"/>
          </p:cNvSpPr>
          <p:nvPr>
            <p:ph type="ftr" sz="quarter" idx="4"/>
          </p:nvPr>
        </p:nvSpPr>
        <p:spPr bwMode="auto">
          <a:xfrm>
            <a:off x="0" y="8956675"/>
            <a:ext cx="3070225" cy="4714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u="none">
                <a:latin typeface="Times New Roman" pitchFamily="18" charset="0"/>
              </a:defRPr>
            </a:lvl1pPr>
          </a:lstStyle>
          <a:p>
            <a:pPr>
              <a:defRPr/>
            </a:pPr>
            <a:endParaRPr lang="pt-BR"/>
          </a:p>
        </p:txBody>
      </p:sp>
      <p:sp>
        <p:nvSpPr>
          <p:cNvPr id="101383" name="Rectangle 7"/>
          <p:cNvSpPr>
            <a:spLocks noGrp="1" noChangeArrowheads="1"/>
          </p:cNvSpPr>
          <p:nvPr>
            <p:ph type="sldNum" sz="quarter" idx="5"/>
          </p:nvPr>
        </p:nvSpPr>
        <p:spPr bwMode="auto">
          <a:xfrm>
            <a:off x="4014788" y="8956675"/>
            <a:ext cx="3070225" cy="4714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u="none">
                <a:latin typeface="Times New Roman" pitchFamily="18" charset="0"/>
              </a:defRPr>
            </a:lvl1pPr>
          </a:lstStyle>
          <a:p>
            <a:pPr>
              <a:defRPr/>
            </a:pPr>
            <a:fld id="{2E7B290B-BFDE-4C57-B842-70AF896B2157}" type="slidenum">
              <a:rPr lang="pt-BR"/>
              <a:pPr>
                <a:defRPr/>
              </a:pPr>
              <a:t>‹nº›</a:t>
            </a:fld>
            <a:endParaRPr lang="pt-BR"/>
          </a:p>
        </p:txBody>
      </p:sp>
    </p:spTree>
    <p:extLst>
      <p:ext uri="{BB962C8B-B14F-4D97-AF65-F5344CB8AC3E}">
        <p14:creationId xmlns:p14="http://schemas.microsoft.com/office/powerpoint/2010/main" val="1260905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1C5DE3FD-78EE-49A6-A373-750ED926EED5}" type="slidenum">
              <a:rPr lang="pt-BR" smtClean="0"/>
              <a:pPr/>
              <a:t>1</a:t>
            </a:fld>
            <a:endParaRPr lang="pt-BR" dirty="0" smtClean="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pt-BR"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esboço</a:t>
            </a:r>
            <a:endParaRPr lang="pt-BR" dirty="0"/>
          </a:p>
        </p:txBody>
      </p:sp>
      <p:sp>
        <p:nvSpPr>
          <p:cNvPr id="4" name="Espaço Reservado para Número de Slide 3"/>
          <p:cNvSpPr>
            <a:spLocks noGrp="1"/>
          </p:cNvSpPr>
          <p:nvPr>
            <p:ph type="sldNum" sz="quarter" idx="10"/>
          </p:nvPr>
        </p:nvSpPr>
        <p:spPr/>
        <p:txBody>
          <a:bodyPr/>
          <a:lstStyle/>
          <a:p>
            <a:pPr>
              <a:defRPr/>
            </a:pPr>
            <a:fld id="{2E7B290B-BFDE-4C57-B842-70AF896B2157}" type="slidenum">
              <a:rPr lang="pt-BR" smtClean="0"/>
              <a:pPr>
                <a:defRPr/>
              </a:pPr>
              <a:t>19</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esboço</a:t>
            </a:r>
            <a:endParaRPr lang="pt-BR" dirty="0"/>
          </a:p>
        </p:txBody>
      </p:sp>
      <p:sp>
        <p:nvSpPr>
          <p:cNvPr id="4" name="Espaço Reservado para Número de Slide 3"/>
          <p:cNvSpPr>
            <a:spLocks noGrp="1"/>
          </p:cNvSpPr>
          <p:nvPr>
            <p:ph type="sldNum" sz="quarter" idx="10"/>
          </p:nvPr>
        </p:nvSpPr>
        <p:spPr/>
        <p:txBody>
          <a:bodyPr/>
          <a:lstStyle/>
          <a:p>
            <a:pPr>
              <a:defRPr/>
            </a:pPr>
            <a:fld id="{2E7B290B-BFDE-4C57-B842-70AF896B2157}" type="slidenum">
              <a:rPr lang="pt-BR" smtClean="0"/>
              <a:pPr>
                <a:defRPr/>
              </a:pPr>
              <a:t>20</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Atualizado</a:t>
            </a:r>
            <a:r>
              <a:rPr lang="pt-BR" baseline="0" dirty="0" smtClean="0"/>
              <a:t> até 03/07/2013</a:t>
            </a:r>
            <a:endParaRPr lang="pt-BR" dirty="0"/>
          </a:p>
        </p:txBody>
      </p:sp>
      <p:sp>
        <p:nvSpPr>
          <p:cNvPr id="4" name="Espaço Reservado para Número de Slide 3"/>
          <p:cNvSpPr>
            <a:spLocks noGrp="1"/>
          </p:cNvSpPr>
          <p:nvPr>
            <p:ph type="sldNum" sz="quarter" idx="10"/>
          </p:nvPr>
        </p:nvSpPr>
        <p:spPr/>
        <p:txBody>
          <a:bodyPr/>
          <a:lstStyle/>
          <a:p>
            <a:pPr>
              <a:defRPr/>
            </a:pPr>
            <a:fld id="{2E7B290B-BFDE-4C57-B842-70AF896B2157}" type="slidenum">
              <a:rPr lang="pt-BR" smtClean="0"/>
              <a:pPr>
                <a:defRPr/>
              </a:pPr>
              <a:t>22</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a:prstGeom prst="rect">
            <a:avLst/>
          </a:prstGeo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03648" y="274638"/>
            <a:ext cx="5688632" cy="994122"/>
          </a:xfrm>
          <a:prstGeom prst="rect">
            <a:avLst/>
          </a:prstGeom>
        </p:spPr>
        <p:txBody>
          <a:bodyPr anchor="b" anchorCtr="0"/>
          <a:lstStyle>
            <a:lvl1pPr algn="l">
              <a:defRPr lang="pt-BR" sz="2800" b="1" u="none" kern="1200" dirty="0">
                <a:solidFill>
                  <a:srgbClr val="006666"/>
                </a:solidFill>
                <a:effectLst>
                  <a:outerShdw blurRad="38100" dist="38100" dir="2700000" algn="tl">
                    <a:srgbClr val="C0C0C0"/>
                  </a:outerShdw>
                </a:effectLst>
                <a:latin typeface="Arial" charset="0"/>
                <a:ea typeface="+mn-ea"/>
                <a:cs typeface="+mn-cs"/>
              </a:defRPr>
            </a:lvl1pPr>
          </a:lstStyle>
          <a:p>
            <a:r>
              <a:rPr lang="pt-BR" dirty="0" smtClean="0"/>
              <a:t>Clique para editar o estilo do título mestre</a:t>
            </a:r>
            <a:endParaRPr lang="pt-BR" dirty="0"/>
          </a:p>
        </p:txBody>
      </p:sp>
      <p:sp>
        <p:nvSpPr>
          <p:cNvPr id="3" name="Espaço Reservado para Conteúdo 2"/>
          <p:cNvSpPr>
            <a:spLocks noGrp="1"/>
          </p:cNvSpPr>
          <p:nvPr>
            <p:ph idx="1"/>
          </p:nvPr>
        </p:nvSpPr>
        <p:spPr>
          <a:xfrm>
            <a:off x="1403648" y="1600200"/>
            <a:ext cx="7283152" cy="4525963"/>
          </a:xfrm>
          <a:prstGeom prst="rect">
            <a:avLst/>
          </a:prstGeom>
        </p:spPr>
        <p:txBody>
          <a:bodyPr/>
          <a:lstStyle>
            <a:lvl1pPr>
              <a:defRPr lang="pt-BR" sz="2400" dirty="0" smtClean="0">
                <a:solidFill>
                  <a:schemeClr val="accent1">
                    <a:lumMod val="50000"/>
                  </a:schemeClr>
                </a:solidFill>
                <a:latin typeface="Arial" pitchFamily="34" charset="0"/>
                <a:ea typeface="+mn-ea"/>
                <a:cs typeface="Arial" pitchFamily="34" charset="0"/>
              </a:defRPr>
            </a:lvl1pPr>
            <a:lvl2pPr>
              <a:defRPr lang="pt-BR" sz="2000" dirty="0" smtClean="0">
                <a:solidFill>
                  <a:schemeClr val="accent1">
                    <a:lumMod val="50000"/>
                  </a:schemeClr>
                </a:solidFill>
                <a:latin typeface="Arial" pitchFamily="34" charset="0"/>
                <a:ea typeface="+mn-ea"/>
                <a:cs typeface="Arial" pitchFamily="34" charset="0"/>
              </a:defRPr>
            </a:lvl2pPr>
            <a:lvl3pPr>
              <a:defRPr lang="pt-BR" sz="1800" dirty="0" smtClean="0">
                <a:solidFill>
                  <a:schemeClr val="accent1">
                    <a:lumMod val="50000"/>
                  </a:schemeClr>
                </a:solidFill>
                <a:latin typeface="Arial" pitchFamily="34" charset="0"/>
                <a:ea typeface="+mn-ea"/>
                <a:cs typeface="Arial" pitchFamily="34" charset="0"/>
              </a:defRPr>
            </a:lvl3pPr>
            <a:lvl4pPr>
              <a:defRPr lang="pt-BR" sz="1800" dirty="0" smtClean="0">
                <a:solidFill>
                  <a:schemeClr val="accent1">
                    <a:lumMod val="50000"/>
                  </a:schemeClr>
                </a:solidFill>
                <a:latin typeface="Arial" pitchFamily="34" charset="0"/>
                <a:ea typeface="+mn-ea"/>
                <a:cs typeface="Arial" pitchFamily="34" charset="0"/>
              </a:defRPr>
            </a:lvl4pPr>
            <a:lvl5pPr>
              <a:defRPr lang="pt-BR" sz="1800" dirty="0">
                <a:solidFill>
                  <a:schemeClr val="accent1">
                    <a:lumMod val="50000"/>
                  </a:schemeClr>
                </a:solidFill>
                <a:latin typeface="Arial" pitchFamily="34" charset="0"/>
                <a:ea typeface="+mn-ea"/>
                <a:cs typeface="Arial" pitchFamily="34" charset="0"/>
              </a:defRPr>
            </a:lvl5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1600200"/>
            <a:ext cx="8229600" cy="4525963"/>
          </a:xfrm>
          <a:prstGeom prst="rect">
            <a:avLst/>
          </a:prstGeo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a:prstGeom prst="rect">
            <a:avLst/>
          </a:prstGeo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a:prstGeom prst="rect">
            <a:avLst/>
          </a:prstGeo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457200" y="274638"/>
            <a:ext cx="8229600" cy="5851525"/>
          </a:xfrm>
          <a:prstGeom prst="rect">
            <a:avLst/>
          </a:prstGeo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41" name="Rectangle 17"/>
          <p:cNvSpPr>
            <a:spLocks noChangeArrowheads="1"/>
          </p:cNvSpPr>
          <p:nvPr userDrawn="1"/>
        </p:nvSpPr>
        <p:spPr bwMode="auto">
          <a:xfrm>
            <a:off x="9072563" y="0"/>
            <a:ext cx="71437" cy="6858000"/>
          </a:xfrm>
          <a:prstGeom prst="rect">
            <a:avLst/>
          </a:prstGeom>
          <a:solidFill>
            <a:srgbClr val="FFFFFF"/>
          </a:solidFill>
          <a:ln w="9525">
            <a:noFill/>
            <a:miter lim="800000"/>
            <a:headEnd/>
            <a:tailEnd/>
          </a:ln>
          <a:effectLst/>
        </p:spPr>
        <p:txBody>
          <a:bodyPr wrap="none" anchor="ctr"/>
          <a:lstStyle/>
          <a:p>
            <a:pPr>
              <a:defRPr/>
            </a:pPr>
            <a:endParaRPr lang="pt-BR"/>
          </a:p>
        </p:txBody>
      </p:sp>
      <p:sp>
        <p:nvSpPr>
          <p:cNvPr id="1042" name="Rectangle 18"/>
          <p:cNvSpPr>
            <a:spLocks noChangeArrowheads="1"/>
          </p:cNvSpPr>
          <p:nvPr userDrawn="1"/>
        </p:nvSpPr>
        <p:spPr bwMode="auto">
          <a:xfrm>
            <a:off x="-36513" y="0"/>
            <a:ext cx="71438" cy="6858000"/>
          </a:xfrm>
          <a:prstGeom prst="rect">
            <a:avLst/>
          </a:prstGeom>
          <a:solidFill>
            <a:srgbClr val="FFFFFF"/>
          </a:solidFill>
          <a:ln w="9525">
            <a:noFill/>
            <a:miter lim="800000"/>
            <a:headEnd/>
            <a:tailEnd/>
          </a:ln>
          <a:effectLst/>
        </p:spPr>
        <p:txBody>
          <a:bodyPr wrap="none" anchor="ctr"/>
          <a:lstStyle/>
          <a:p>
            <a:pPr>
              <a:defRPr/>
            </a:pPr>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3"/>
          <p:cNvSpPr txBox="1">
            <a:spLocks noChangeArrowheads="1"/>
          </p:cNvSpPr>
          <p:nvPr/>
        </p:nvSpPr>
        <p:spPr bwMode="auto">
          <a:xfrm>
            <a:off x="1400533" y="1628800"/>
            <a:ext cx="6507163" cy="4609954"/>
          </a:xfrm>
          <a:prstGeom prst="rect">
            <a:avLst/>
          </a:prstGeom>
          <a:noFill/>
          <a:ln w="12700">
            <a:noFill/>
            <a:miter lim="800000"/>
            <a:headEnd/>
            <a:tailEnd/>
          </a:ln>
        </p:spPr>
        <p:txBody>
          <a:bodyPr lIns="84811" tIns="42405" rIns="84811" bIns="42405">
            <a:spAutoFit/>
          </a:bodyPr>
          <a:lstStyle/>
          <a:p>
            <a:pPr algn="ctr" defTabSz="847725" eaLnBrk="0" hangingPunct="0">
              <a:spcBef>
                <a:spcPct val="50000"/>
              </a:spcBef>
              <a:buFont typeface="Wingdings" pitchFamily="2" charset="2"/>
              <a:buNone/>
            </a:pPr>
            <a:r>
              <a:rPr lang="pt-BR" sz="3000" b="1" u="none" dirty="0" smtClean="0">
                <a:solidFill>
                  <a:srgbClr val="006666"/>
                </a:solidFill>
                <a:latin typeface="Arial" charset="0"/>
              </a:rPr>
              <a:t>Superintendência de Registro – SRE</a:t>
            </a:r>
          </a:p>
          <a:p>
            <a:pPr algn="ctr" defTabSz="847725" eaLnBrk="0" hangingPunct="0">
              <a:spcBef>
                <a:spcPct val="50000"/>
              </a:spcBef>
              <a:buFont typeface="Wingdings" pitchFamily="2" charset="2"/>
              <a:buNone/>
            </a:pPr>
            <a:endParaRPr lang="pt-BR" sz="3000" b="1" u="none" dirty="0" smtClean="0">
              <a:solidFill>
                <a:srgbClr val="006666"/>
              </a:solidFill>
              <a:latin typeface="Arial" charset="0"/>
            </a:endParaRPr>
          </a:p>
          <a:p>
            <a:pPr algn="ctr" defTabSz="847725" eaLnBrk="0" hangingPunct="0">
              <a:spcBef>
                <a:spcPct val="50000"/>
              </a:spcBef>
              <a:buFont typeface="Wingdings" pitchFamily="2" charset="2"/>
              <a:buNone/>
            </a:pPr>
            <a:r>
              <a:rPr lang="pt-BR" sz="1800" b="1" u="none" dirty="0" smtClean="0">
                <a:solidFill>
                  <a:srgbClr val="006666"/>
                </a:solidFill>
                <a:latin typeface="Arial" charset="0"/>
              </a:rPr>
              <a:t>Seminário ABDTIC – Lei 12.485/2011</a:t>
            </a:r>
          </a:p>
          <a:p>
            <a:pPr algn="ctr" defTabSz="847725" eaLnBrk="0" hangingPunct="0">
              <a:spcBef>
                <a:spcPct val="50000"/>
              </a:spcBef>
              <a:buFont typeface="Wingdings" pitchFamily="2" charset="2"/>
              <a:buNone/>
            </a:pPr>
            <a:r>
              <a:rPr lang="pt-BR" sz="1800" b="1" u="none" dirty="0" smtClean="0">
                <a:solidFill>
                  <a:srgbClr val="006666"/>
                </a:solidFill>
                <a:latin typeface="Arial" charset="0"/>
              </a:rPr>
              <a:t>Aspectos Contratuais da Regulamentação</a:t>
            </a:r>
          </a:p>
          <a:p>
            <a:pPr algn="ctr" defTabSz="847725" eaLnBrk="0" hangingPunct="0">
              <a:spcBef>
                <a:spcPct val="50000"/>
              </a:spcBef>
              <a:buFont typeface="Wingdings" pitchFamily="2" charset="2"/>
              <a:buNone/>
            </a:pPr>
            <a:endParaRPr lang="pt-BR" sz="1800" b="1" u="none" dirty="0" smtClean="0">
              <a:solidFill>
                <a:srgbClr val="006666"/>
              </a:solidFill>
              <a:latin typeface="Arial" charset="0"/>
            </a:endParaRPr>
          </a:p>
          <a:p>
            <a:pPr algn="ctr" defTabSz="847725" eaLnBrk="0" hangingPunct="0">
              <a:spcBef>
                <a:spcPct val="50000"/>
              </a:spcBef>
              <a:buFont typeface="Wingdings" pitchFamily="2" charset="2"/>
              <a:buNone/>
            </a:pPr>
            <a:r>
              <a:rPr lang="pt-BR" sz="1800" b="1" u="none" dirty="0" smtClean="0">
                <a:solidFill>
                  <a:srgbClr val="006666"/>
                </a:solidFill>
                <a:latin typeface="Arial" charset="0"/>
              </a:rPr>
              <a:t>Agosto de 2014</a:t>
            </a:r>
          </a:p>
          <a:p>
            <a:pPr algn="ctr" defTabSz="847725" eaLnBrk="0" hangingPunct="0">
              <a:spcBef>
                <a:spcPct val="50000"/>
              </a:spcBef>
              <a:buFont typeface="Wingdings" pitchFamily="2" charset="2"/>
              <a:buNone/>
            </a:pPr>
            <a:endParaRPr lang="pt-BR" sz="1800" b="1" u="none" dirty="0" smtClean="0">
              <a:solidFill>
                <a:srgbClr val="006666"/>
              </a:solidFill>
              <a:latin typeface="Arial" charset="0"/>
            </a:endParaRPr>
          </a:p>
          <a:p>
            <a:pPr algn="ctr" defTabSz="847725" eaLnBrk="0" hangingPunct="0">
              <a:spcBef>
                <a:spcPct val="50000"/>
              </a:spcBef>
              <a:buFont typeface="Wingdings" pitchFamily="2" charset="2"/>
              <a:buNone/>
            </a:pPr>
            <a:endParaRPr lang="pt-BR" sz="1800" b="1" u="none" dirty="0" smtClean="0">
              <a:solidFill>
                <a:srgbClr val="006666"/>
              </a:solidFill>
              <a:latin typeface="Arial" charset="0"/>
            </a:endParaRPr>
          </a:p>
          <a:p>
            <a:pPr algn="ctr" defTabSz="847725" eaLnBrk="0" hangingPunct="0">
              <a:spcBef>
                <a:spcPct val="50000"/>
              </a:spcBef>
              <a:buFont typeface="Wingdings" pitchFamily="2" charset="2"/>
              <a:buNone/>
            </a:pPr>
            <a:r>
              <a:rPr lang="pt-BR" sz="1800" b="1" dirty="0" smtClean="0">
                <a:solidFill>
                  <a:srgbClr val="006666"/>
                </a:solidFill>
                <a:latin typeface="Arial" charset="0"/>
              </a:rPr>
              <a:t>andre.marques@ancine.gov.br</a:t>
            </a:r>
            <a:r>
              <a:rPr lang="pt-BR" sz="1800" b="1" u="none" dirty="0" smtClean="0">
                <a:solidFill>
                  <a:srgbClr val="006666"/>
                </a:solidFill>
                <a:latin typeface="Arial" charset="0"/>
              </a:rPr>
              <a:t> </a:t>
            </a:r>
            <a:endParaRPr lang="pt-BR" sz="1800" b="1" u="none" dirty="0">
              <a:solidFill>
                <a:srgbClr val="006666"/>
              </a:solidFill>
              <a:latin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Definições – obra brasileira</a:t>
            </a:r>
            <a:endParaRPr lang="pt-BR" sz="2400" dirty="0" smtClean="0"/>
          </a:p>
        </p:txBody>
      </p:sp>
      <p:sp>
        <p:nvSpPr>
          <p:cNvPr id="13315" name="Rectangle 3"/>
          <p:cNvSpPr>
            <a:spLocks noGrp="1" noChangeArrowheads="1"/>
          </p:cNvSpPr>
          <p:nvPr>
            <p:ph idx="1"/>
          </p:nvPr>
        </p:nvSpPr>
        <p:spPr/>
        <p:txBody>
          <a:bodyPr/>
          <a:lstStyle/>
          <a:p>
            <a:r>
              <a:rPr lang="pt-BR" dirty="0" smtClean="0"/>
              <a:t>Obra </a:t>
            </a:r>
            <a:r>
              <a:rPr lang="pt-BR" dirty="0"/>
              <a:t>Audiovisual Não Publicitária Brasileira: obra audiovisual não publicitária que atende a um dos seguintes </a:t>
            </a:r>
            <a:r>
              <a:rPr lang="pt-BR" dirty="0" smtClean="0"/>
              <a:t>requisitos:</a:t>
            </a:r>
          </a:p>
          <a:p>
            <a:pPr marL="0" indent="0">
              <a:buNone/>
            </a:pPr>
            <a:endParaRPr lang="pt-BR" dirty="0" smtClean="0"/>
          </a:p>
          <a:p>
            <a:pPr marL="457200" lvl="1" indent="0">
              <a:buNone/>
            </a:pPr>
            <a:r>
              <a:rPr lang="pt-BR" dirty="0" smtClean="0"/>
              <a:t>a</a:t>
            </a:r>
            <a:r>
              <a:rPr lang="pt-BR" dirty="0"/>
              <a:t>) ser </a:t>
            </a:r>
            <a:r>
              <a:rPr lang="pt-BR" b="1" dirty="0" smtClean="0"/>
              <a:t>produzida por </a:t>
            </a:r>
            <a:r>
              <a:rPr lang="pt-BR" b="1" dirty="0"/>
              <a:t>empresa produtora brasileira</a:t>
            </a:r>
            <a:r>
              <a:rPr lang="pt-BR" dirty="0"/>
              <a:t>, registrada na ANCINE, ser </a:t>
            </a:r>
            <a:r>
              <a:rPr lang="pt-BR" b="1" dirty="0"/>
              <a:t>dirigida por diretor brasileiro </a:t>
            </a:r>
            <a:r>
              <a:rPr lang="pt-BR" dirty="0"/>
              <a:t>ou estrangeiro residente no País há mais de 03 (três) anos, e </a:t>
            </a:r>
            <a:r>
              <a:rPr lang="pt-BR" b="1" dirty="0"/>
              <a:t>utilizar para sua produção, no mínimo, 2/3 (dois terços) de artistas e técnicos brasileiros</a:t>
            </a:r>
            <a:r>
              <a:rPr lang="pt-BR" dirty="0"/>
              <a:t> ou residentes no Brasil há mais de 05 (cinco) anos</a:t>
            </a:r>
            <a:r>
              <a:rPr lang="pt-BR" dirty="0" smtClean="0"/>
              <a:t>; </a:t>
            </a:r>
            <a:endParaRPr lang="pt-BR" dirty="0"/>
          </a:p>
        </p:txBody>
      </p:sp>
    </p:spTree>
    <p:extLst>
      <p:ext uri="{BB962C8B-B14F-4D97-AF65-F5344CB8AC3E}">
        <p14:creationId xmlns:p14="http://schemas.microsoft.com/office/powerpoint/2010/main" val="776908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Definições – obra brasileira</a:t>
            </a:r>
            <a:endParaRPr lang="pt-BR" sz="2400" dirty="0" smtClean="0"/>
          </a:p>
        </p:txBody>
      </p:sp>
      <p:sp>
        <p:nvSpPr>
          <p:cNvPr id="13315" name="Rectangle 3"/>
          <p:cNvSpPr>
            <a:spLocks noGrp="1" noChangeArrowheads="1"/>
          </p:cNvSpPr>
          <p:nvPr>
            <p:ph idx="1"/>
          </p:nvPr>
        </p:nvSpPr>
        <p:spPr>
          <a:xfrm>
            <a:off x="1043608" y="1412776"/>
            <a:ext cx="7920880" cy="4525963"/>
          </a:xfrm>
        </p:spPr>
        <p:txBody>
          <a:bodyPr/>
          <a:lstStyle/>
          <a:p>
            <a:pPr marL="457200" lvl="1" indent="0">
              <a:buNone/>
            </a:pPr>
            <a:r>
              <a:rPr lang="pt-BR" dirty="0" smtClean="0"/>
              <a:t>Casos de coprodução internacional:</a:t>
            </a:r>
          </a:p>
          <a:p>
            <a:pPr marL="457200" lvl="1" indent="0">
              <a:buNone/>
            </a:pPr>
            <a:endParaRPr lang="pt-BR" dirty="0" smtClean="0"/>
          </a:p>
          <a:p>
            <a:pPr marL="457200" lvl="1" indent="0">
              <a:buNone/>
            </a:pPr>
            <a:r>
              <a:rPr lang="pt-BR" dirty="0" smtClean="0"/>
              <a:t>b</a:t>
            </a:r>
            <a:r>
              <a:rPr lang="pt-BR" dirty="0"/>
              <a:t>) ser </a:t>
            </a:r>
            <a:r>
              <a:rPr lang="pt-BR" b="1" dirty="0"/>
              <a:t>realizada por empresa produtora brasileira </a:t>
            </a:r>
            <a:r>
              <a:rPr lang="pt-BR" dirty="0"/>
              <a:t>registrada na ANCINE em associação com empresas de outros países com os quais o Brasil </a:t>
            </a:r>
            <a:r>
              <a:rPr lang="pt-BR" b="1" dirty="0"/>
              <a:t>mantenha acordo de coprodução cinematográfica e em consonância com os mesmos</a:t>
            </a:r>
            <a:r>
              <a:rPr lang="pt-BR" dirty="0"/>
              <a:t>; ou </a:t>
            </a:r>
            <a:endParaRPr lang="pt-BR" dirty="0" smtClean="0"/>
          </a:p>
          <a:p>
            <a:pPr marL="457200" lvl="1" indent="0">
              <a:buNone/>
            </a:pPr>
            <a:endParaRPr lang="pt-BR" dirty="0" smtClean="0"/>
          </a:p>
          <a:p>
            <a:pPr marL="457200" lvl="1" indent="0">
              <a:buNone/>
            </a:pPr>
            <a:r>
              <a:rPr lang="pt-BR" dirty="0" smtClean="0"/>
              <a:t>c</a:t>
            </a:r>
            <a:r>
              <a:rPr lang="pt-BR" dirty="0"/>
              <a:t>) ser </a:t>
            </a:r>
            <a:r>
              <a:rPr lang="pt-BR" b="1" dirty="0"/>
              <a:t>realizada</a:t>
            </a:r>
            <a:r>
              <a:rPr lang="pt-BR" dirty="0"/>
              <a:t>, em regime de coprodução, </a:t>
            </a:r>
            <a:r>
              <a:rPr lang="pt-BR" b="1" dirty="0"/>
              <a:t>por empresa produtora brasileira</a:t>
            </a:r>
            <a:r>
              <a:rPr lang="pt-BR" dirty="0"/>
              <a:t> registrada na ANCINE, em associação com empresas de outros países com </a:t>
            </a:r>
            <a:r>
              <a:rPr lang="pt-BR" dirty="0" smtClean="0"/>
              <a:t>os quais </a:t>
            </a:r>
            <a:r>
              <a:rPr lang="pt-BR" dirty="0"/>
              <a:t>o Brasil não mantenha acordo de coprodução, </a:t>
            </a:r>
            <a:r>
              <a:rPr lang="pt-BR" b="1" dirty="0"/>
              <a:t>assegurada a titularidade de, no mínimo, 40% (quarenta por cento) dos direitos</a:t>
            </a:r>
            <a:r>
              <a:rPr lang="pt-BR" dirty="0"/>
              <a:t> patrimoniais da obra à empresa produtora brasileira e </a:t>
            </a:r>
            <a:r>
              <a:rPr lang="pt-BR" b="1" dirty="0"/>
              <a:t>utilizar para sua produção, no mínimo, 2/3 (dois terços) de artistas e técnicos brasileiros </a:t>
            </a:r>
            <a:r>
              <a:rPr lang="pt-BR" dirty="0"/>
              <a:t>ou residentes no Brasil há mais de 03 (três) anos.</a:t>
            </a:r>
          </a:p>
        </p:txBody>
      </p:sp>
    </p:spTree>
    <p:extLst>
      <p:ext uri="{BB962C8B-B14F-4D97-AF65-F5344CB8AC3E}">
        <p14:creationId xmlns:p14="http://schemas.microsoft.com/office/powerpoint/2010/main" val="685626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Definições – Produtor </a:t>
            </a:r>
            <a:endParaRPr lang="pt-BR" sz="2400" dirty="0" smtClean="0"/>
          </a:p>
        </p:txBody>
      </p:sp>
      <p:sp>
        <p:nvSpPr>
          <p:cNvPr id="13315" name="Rectangle 3"/>
          <p:cNvSpPr>
            <a:spLocks noGrp="1" noChangeArrowheads="1"/>
          </p:cNvSpPr>
          <p:nvPr>
            <p:ph idx="1"/>
          </p:nvPr>
        </p:nvSpPr>
        <p:spPr>
          <a:xfrm>
            <a:off x="1403648" y="1600200"/>
            <a:ext cx="7560840" cy="4525963"/>
          </a:xfrm>
        </p:spPr>
        <p:txBody>
          <a:bodyPr/>
          <a:lstStyle/>
          <a:p>
            <a:r>
              <a:rPr lang="pt-BR" dirty="0" smtClean="0"/>
              <a:t>Produtor(a</a:t>
            </a:r>
            <a:r>
              <a:rPr lang="pt-BR" dirty="0"/>
              <a:t>): pessoa natural ou jurídica que toma a iniciativa e tem a responsabilidade econômica pela primeira fixação da obra audiovisual, qualquer que seja a natureza do suporte utilizado</a:t>
            </a:r>
            <a:r>
              <a:rPr lang="pt-BR" dirty="0" smtClean="0"/>
              <a:t>;</a:t>
            </a:r>
          </a:p>
          <a:p>
            <a:pPr lvl="1"/>
            <a:r>
              <a:rPr lang="pt-BR" dirty="0" smtClean="0"/>
              <a:t>Compreende-se </a:t>
            </a:r>
            <a:r>
              <a:rPr lang="pt-BR" dirty="0"/>
              <a:t>como responsáveis econômicos pela primeira fixação da obra audiovisual os agentes econômicos que </a:t>
            </a:r>
            <a:r>
              <a:rPr lang="pt-BR" b="1" dirty="0"/>
              <a:t>detenham poder dirigente sobre o patrimônio da obra ao final de sua produção</a:t>
            </a:r>
            <a:r>
              <a:rPr lang="pt-BR" dirty="0" smtClean="0"/>
              <a:t>.</a:t>
            </a:r>
          </a:p>
          <a:p>
            <a:pPr lvl="1"/>
            <a:r>
              <a:rPr lang="pt-BR" dirty="0"/>
              <a:t>Não será considerado como produtor o agente econômico cuja relação com a obra audiovisual seja exclusivamente a sua contratação para </a:t>
            </a:r>
            <a:r>
              <a:rPr lang="pt-BR" b="1" dirty="0"/>
              <a:t>prestação de serviços </a:t>
            </a:r>
            <a:r>
              <a:rPr lang="pt-BR" dirty="0"/>
              <a:t>de organização da produção da obra audiovisual, sem deter, parcial ou integralmente, poder dirigente sobre o seu patrimônio.</a:t>
            </a:r>
          </a:p>
          <a:p>
            <a:pPr lvl="1"/>
            <a:endParaRPr lang="pt-BR" dirty="0"/>
          </a:p>
          <a:p>
            <a:pPr lvl="1"/>
            <a:endParaRPr lang="pt-BR" dirty="0"/>
          </a:p>
        </p:txBody>
      </p:sp>
    </p:spTree>
    <p:extLst>
      <p:ext uri="{BB962C8B-B14F-4D97-AF65-F5344CB8AC3E}">
        <p14:creationId xmlns:p14="http://schemas.microsoft.com/office/powerpoint/2010/main" val="9117025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Definições</a:t>
            </a:r>
            <a:endParaRPr lang="pt-BR" sz="2400" dirty="0" smtClean="0"/>
          </a:p>
        </p:txBody>
      </p:sp>
      <p:sp>
        <p:nvSpPr>
          <p:cNvPr id="13315" name="Rectangle 3"/>
          <p:cNvSpPr>
            <a:spLocks noGrp="1" noChangeArrowheads="1"/>
          </p:cNvSpPr>
          <p:nvPr>
            <p:ph idx="1"/>
          </p:nvPr>
        </p:nvSpPr>
        <p:spPr/>
        <p:txBody>
          <a:bodyPr/>
          <a:lstStyle/>
          <a:p>
            <a:r>
              <a:rPr lang="pt-BR" dirty="0" smtClean="0"/>
              <a:t>Será </a:t>
            </a:r>
            <a:r>
              <a:rPr lang="pt-BR" dirty="0"/>
              <a:t>considerada como </a:t>
            </a:r>
            <a:r>
              <a:rPr lang="pt-BR" b="1" dirty="0"/>
              <a:t>data final da produção </a:t>
            </a:r>
            <a:r>
              <a:rPr lang="pt-BR" dirty="0"/>
              <a:t>de uma obra audiovisual </a:t>
            </a:r>
            <a:r>
              <a:rPr lang="pt-BR" b="1" dirty="0"/>
              <a:t>a data do requerimento </a:t>
            </a:r>
            <a:r>
              <a:rPr lang="pt-BR" dirty="0"/>
              <a:t>do seu Certificado de Produto Brasileiro </a:t>
            </a:r>
            <a:r>
              <a:rPr lang="pt-BR" dirty="0" smtClean="0"/>
              <a:t>– CPB.</a:t>
            </a:r>
            <a:endParaRPr lang="pt-BR" dirty="0"/>
          </a:p>
          <a:p>
            <a:endParaRPr lang="pt-BR" dirty="0"/>
          </a:p>
          <a:p>
            <a:r>
              <a:rPr lang="pt-BR" dirty="0" smtClean="0"/>
              <a:t>Caso </a:t>
            </a:r>
            <a:r>
              <a:rPr lang="pt-BR" dirty="0"/>
              <a:t>a data da primeira comunicação pública com fins comerciais da obra audiovisual anteceda a data de requerimento de seu Certificado de Produto Brasileiro, será considerada como data final da produção a data da primeira comunicação pública com fins comerciais.</a:t>
            </a:r>
          </a:p>
        </p:txBody>
      </p:sp>
    </p:spTree>
    <p:extLst>
      <p:ext uri="{BB962C8B-B14F-4D97-AF65-F5344CB8AC3E}">
        <p14:creationId xmlns:p14="http://schemas.microsoft.com/office/powerpoint/2010/main" val="37997421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Definições – Poder Dirigente</a:t>
            </a:r>
            <a:endParaRPr lang="pt-BR" sz="2400" dirty="0" smtClean="0"/>
          </a:p>
        </p:txBody>
      </p:sp>
      <p:sp>
        <p:nvSpPr>
          <p:cNvPr id="13315" name="Rectangle 3"/>
          <p:cNvSpPr>
            <a:spLocks noGrp="1" noChangeArrowheads="1"/>
          </p:cNvSpPr>
          <p:nvPr>
            <p:ph idx="1"/>
          </p:nvPr>
        </p:nvSpPr>
        <p:spPr>
          <a:xfrm>
            <a:off x="1403648" y="1600200"/>
            <a:ext cx="7488832" cy="4525963"/>
          </a:xfrm>
        </p:spPr>
        <p:txBody>
          <a:bodyPr/>
          <a:lstStyle/>
          <a:p>
            <a:r>
              <a:rPr lang="pt-BR" dirty="0" smtClean="0"/>
              <a:t>Poder </a:t>
            </a:r>
            <a:r>
              <a:rPr lang="pt-BR" dirty="0"/>
              <a:t>Dirigente sobre o Patrimônio da Obra Audiovisual: </a:t>
            </a:r>
            <a:endParaRPr lang="pt-BR" dirty="0" smtClean="0"/>
          </a:p>
          <a:p>
            <a:pPr marL="0" indent="0">
              <a:buNone/>
            </a:pPr>
            <a:r>
              <a:rPr lang="pt-BR" dirty="0" smtClean="0"/>
              <a:t>poder </a:t>
            </a:r>
            <a:r>
              <a:rPr lang="pt-BR" dirty="0"/>
              <a:t>de controle sobre o patrimônio da obra audiovisual, constituído por intermédio da detenção majoritária dos direitos patrimoniais da mesma, condição que </a:t>
            </a:r>
            <a:r>
              <a:rPr lang="pt-BR" b="1" dirty="0"/>
              <a:t>permite ao detentor ou detentores utilizar, fruir e dispor da obra</a:t>
            </a:r>
            <a:r>
              <a:rPr lang="pt-BR" dirty="0"/>
              <a:t>, bem como </a:t>
            </a:r>
            <a:r>
              <a:rPr lang="pt-BR" b="1" dirty="0"/>
              <a:t>explorar diretamente ou outorgar direitos para as diversas modalidades de exploração econômica da obra ou de seus elementos derivados</a:t>
            </a:r>
            <a:r>
              <a:rPr lang="pt-BR" dirty="0"/>
              <a:t>, condicionado a que </a:t>
            </a:r>
            <a:r>
              <a:rPr lang="pt-BR" b="1" dirty="0"/>
              <a:t>a outorga, limitada no tempo, não descaracterize a titularidade e a detenção</a:t>
            </a:r>
            <a:r>
              <a:rPr lang="pt-BR" dirty="0"/>
              <a:t> deste poder;</a:t>
            </a:r>
          </a:p>
        </p:txBody>
      </p:sp>
    </p:spTree>
    <p:extLst>
      <p:ext uri="{BB962C8B-B14F-4D97-AF65-F5344CB8AC3E}">
        <p14:creationId xmlns:p14="http://schemas.microsoft.com/office/powerpoint/2010/main" val="9117025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Reconhecimento Provisório</a:t>
            </a:r>
            <a:endParaRPr lang="pt-BR" sz="2400" dirty="0" smtClean="0"/>
          </a:p>
        </p:txBody>
      </p:sp>
      <p:sp>
        <p:nvSpPr>
          <p:cNvPr id="13315" name="Rectangle 3"/>
          <p:cNvSpPr>
            <a:spLocks noGrp="1" noChangeArrowheads="1"/>
          </p:cNvSpPr>
          <p:nvPr>
            <p:ph idx="1"/>
          </p:nvPr>
        </p:nvSpPr>
        <p:spPr/>
        <p:txBody>
          <a:bodyPr/>
          <a:lstStyle/>
          <a:p>
            <a:r>
              <a:rPr lang="pt-BR" dirty="0" smtClean="0"/>
              <a:t>É </a:t>
            </a:r>
            <a:r>
              <a:rPr lang="pt-BR" b="1" dirty="0"/>
              <a:t>facultado à programadora </a:t>
            </a:r>
            <a:r>
              <a:rPr lang="pt-BR" dirty="0"/>
              <a:t>que pretenda investir na produção de obra audiovisual brasileira constituinte de espaço qualificado requerer à ANCINE o </a:t>
            </a:r>
            <a:r>
              <a:rPr lang="pt-BR" b="1" dirty="0"/>
              <a:t>reconhecimento provisório </a:t>
            </a:r>
            <a:r>
              <a:rPr lang="pt-BR" dirty="0"/>
              <a:t>da obra audiovisual quanto às classificações previstas no art. 11</a:t>
            </a:r>
            <a:r>
              <a:rPr lang="pt-BR" dirty="0" smtClean="0"/>
              <a:t>.</a:t>
            </a:r>
          </a:p>
          <a:p>
            <a:endParaRPr lang="pt-BR" dirty="0"/>
          </a:p>
          <a:p>
            <a:r>
              <a:rPr lang="pt-BR" dirty="0" smtClean="0"/>
              <a:t>No </a:t>
            </a:r>
            <a:r>
              <a:rPr lang="pt-BR" dirty="0"/>
              <a:t>caso de investimento em </a:t>
            </a:r>
            <a:r>
              <a:rPr lang="pt-BR" b="1" dirty="0"/>
              <a:t>produção de obra a ser financiada com recursos públicos federais</a:t>
            </a:r>
            <a:r>
              <a:rPr lang="pt-BR" dirty="0"/>
              <a:t>, o requerimento de reconhecimento provisório é facultado ao proponente do projeto e </a:t>
            </a:r>
            <a:r>
              <a:rPr lang="pt-BR" b="1" dirty="0"/>
              <a:t>deverá ser efetuado concomitantemente a </a:t>
            </a:r>
            <a:r>
              <a:rPr lang="pt-BR" b="1" dirty="0" smtClean="0"/>
              <a:t>apresentação do </a:t>
            </a:r>
            <a:r>
              <a:rPr lang="pt-BR" b="1" dirty="0"/>
              <a:t>projeto </a:t>
            </a:r>
            <a:r>
              <a:rPr lang="pt-BR" dirty="0"/>
              <a:t>à ANCINE</a:t>
            </a:r>
          </a:p>
          <a:p>
            <a:endParaRPr lang="pt-BR" dirty="0"/>
          </a:p>
        </p:txBody>
      </p:sp>
    </p:spTree>
    <p:extLst>
      <p:ext uri="{BB962C8B-B14F-4D97-AF65-F5344CB8AC3E}">
        <p14:creationId xmlns:p14="http://schemas.microsoft.com/office/powerpoint/2010/main" val="4102472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Elementos pré-existentes e derivados – Marcas e formatos</a:t>
            </a:r>
            <a:endParaRPr lang="pt-BR" sz="2400" dirty="0" smtClean="0"/>
          </a:p>
        </p:txBody>
      </p:sp>
      <p:sp>
        <p:nvSpPr>
          <p:cNvPr id="13315" name="Rectangle 3"/>
          <p:cNvSpPr>
            <a:spLocks noGrp="1" noChangeArrowheads="1"/>
          </p:cNvSpPr>
          <p:nvPr>
            <p:ph idx="1"/>
          </p:nvPr>
        </p:nvSpPr>
        <p:spPr>
          <a:xfrm>
            <a:off x="1403648" y="1600200"/>
            <a:ext cx="7560840" cy="4525963"/>
          </a:xfrm>
        </p:spPr>
        <p:txBody>
          <a:bodyPr/>
          <a:lstStyle/>
          <a:p>
            <a:pPr marL="0" indent="0">
              <a:buNone/>
            </a:pPr>
            <a:r>
              <a:rPr lang="pt-BR" sz="2000" dirty="0" smtClean="0"/>
              <a:t>Art. 5º. Para os fins desta Instrução Normativa, serão </a:t>
            </a:r>
            <a:r>
              <a:rPr lang="pt-BR" sz="2000" dirty="0"/>
              <a:t>considerados como </a:t>
            </a:r>
            <a:r>
              <a:rPr lang="pt-BR" sz="2000" b="1" dirty="0"/>
              <a:t>parte integrante do patrimônio </a:t>
            </a:r>
            <a:r>
              <a:rPr lang="pt-BR" sz="2000" dirty="0"/>
              <a:t>da obra audiovisual os seus elementos derivados, tais como </a:t>
            </a:r>
            <a:r>
              <a:rPr lang="pt-BR" sz="2000" b="1" dirty="0"/>
              <a:t>marcas</a:t>
            </a:r>
            <a:r>
              <a:rPr lang="pt-BR" sz="2000" dirty="0"/>
              <a:t>, </a:t>
            </a:r>
            <a:r>
              <a:rPr lang="pt-BR" sz="2000" b="1" dirty="0"/>
              <a:t>formatos</a:t>
            </a:r>
            <a:r>
              <a:rPr lang="pt-BR" sz="2000" dirty="0"/>
              <a:t>, personagens e enredo</a:t>
            </a:r>
            <a:r>
              <a:rPr lang="pt-BR" sz="2000" dirty="0" smtClean="0"/>
              <a:t>.</a:t>
            </a:r>
            <a:endParaRPr lang="pt-BR" sz="2000" dirty="0"/>
          </a:p>
          <a:p>
            <a:pPr marL="0" indent="0">
              <a:buNone/>
            </a:pPr>
            <a:r>
              <a:rPr lang="pt-BR" sz="2000" dirty="0" smtClean="0"/>
              <a:t>...</a:t>
            </a:r>
          </a:p>
          <a:p>
            <a:pPr marL="0" indent="0">
              <a:buNone/>
            </a:pPr>
            <a:r>
              <a:rPr lang="pt-BR" sz="2000" dirty="0"/>
              <a:t>§</a:t>
            </a:r>
            <a:r>
              <a:rPr lang="pt-BR" sz="2000" dirty="0" smtClean="0"/>
              <a:t>2º.</a:t>
            </a:r>
            <a:r>
              <a:rPr lang="pt-BR" sz="2000" dirty="0"/>
              <a:t> </a:t>
            </a:r>
            <a:r>
              <a:rPr lang="pt-BR" sz="2000" dirty="0" smtClean="0"/>
              <a:t>A </a:t>
            </a:r>
            <a:r>
              <a:rPr lang="pt-BR" sz="2000" dirty="0"/>
              <a:t>obra audiovisual que contenha </a:t>
            </a:r>
            <a:r>
              <a:rPr lang="pt-BR" sz="2000" b="1" dirty="0"/>
              <a:t>elementos ou criações </a:t>
            </a:r>
            <a:r>
              <a:rPr lang="pt-BR" sz="2000" dirty="0"/>
              <a:t>intelectuais protegidas, </a:t>
            </a:r>
            <a:r>
              <a:rPr lang="pt-BR" sz="2000" b="1" dirty="0"/>
              <a:t>preexistentes à obra </a:t>
            </a:r>
            <a:r>
              <a:rPr lang="pt-BR" sz="2000" dirty="0"/>
              <a:t>audiovisual, cuja maioria dos direitos patrimoniais </a:t>
            </a:r>
            <a:r>
              <a:rPr lang="pt-BR" sz="2000" b="1" dirty="0"/>
              <a:t>seja de titularidade de </a:t>
            </a:r>
            <a:r>
              <a:rPr lang="pt-BR" sz="2000" b="1" dirty="0">
                <a:solidFill>
                  <a:srgbClr val="FF0000"/>
                </a:solidFill>
              </a:rPr>
              <a:t>estrangeiros</a:t>
            </a:r>
            <a:r>
              <a:rPr lang="pt-BR" sz="2000" dirty="0"/>
              <a:t>, somente será considerada brasileira caso o titular desses direitos conceda </a:t>
            </a:r>
            <a:r>
              <a:rPr lang="pt-BR" sz="2000" b="1" dirty="0"/>
              <a:t>autorização por escrito </a:t>
            </a:r>
            <a:r>
              <a:rPr lang="pt-BR" sz="2000" dirty="0"/>
              <a:t>que permita a exploração econômica, pela produtora brasileira ou seus outorgados, da obra audiovisual </a:t>
            </a:r>
            <a:r>
              <a:rPr lang="pt-BR" sz="2000" b="1" dirty="0"/>
              <a:t>em quaisquer territórios a qualquer tempo, sem que haja a necessidade de anuência para cada contratação</a:t>
            </a:r>
            <a:r>
              <a:rPr lang="pt-BR" sz="2000" dirty="0"/>
              <a:t>, respeitando-se os direitos do titular para outros fins.</a:t>
            </a:r>
          </a:p>
        </p:txBody>
      </p:sp>
    </p:spTree>
    <p:extLst>
      <p:ext uri="{BB962C8B-B14F-4D97-AF65-F5344CB8AC3E}">
        <p14:creationId xmlns:p14="http://schemas.microsoft.com/office/powerpoint/2010/main" val="9117025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Marcas e formatos</a:t>
            </a:r>
            <a:endParaRPr lang="pt-BR" sz="2400" dirty="0" smtClean="0"/>
          </a:p>
        </p:txBody>
      </p:sp>
      <p:sp>
        <p:nvSpPr>
          <p:cNvPr id="13315" name="Rectangle 3"/>
          <p:cNvSpPr>
            <a:spLocks noGrp="1" noChangeArrowheads="1"/>
          </p:cNvSpPr>
          <p:nvPr>
            <p:ph idx="1"/>
          </p:nvPr>
        </p:nvSpPr>
        <p:spPr/>
        <p:txBody>
          <a:bodyPr/>
          <a:lstStyle/>
          <a:p>
            <a:pPr marL="0" indent="0">
              <a:buNone/>
            </a:pPr>
            <a:r>
              <a:rPr lang="pt-BR" sz="2000" dirty="0" smtClean="0"/>
              <a:t>Art. 13 (...)</a:t>
            </a:r>
          </a:p>
          <a:p>
            <a:pPr marL="0" indent="0">
              <a:buNone/>
            </a:pPr>
            <a:r>
              <a:rPr lang="pt-BR" sz="2000" dirty="0" smtClean="0"/>
              <a:t>...</a:t>
            </a:r>
          </a:p>
          <a:p>
            <a:pPr marL="0" indent="0">
              <a:buNone/>
            </a:pPr>
            <a:r>
              <a:rPr lang="pt-BR" sz="2000" dirty="0" smtClean="0"/>
              <a:t>§3º </a:t>
            </a:r>
            <a:r>
              <a:rPr lang="pt-BR" sz="2000" dirty="0"/>
              <a:t>A obra audiovisual que contenha </a:t>
            </a:r>
            <a:r>
              <a:rPr lang="pt-BR" sz="2000" b="1" dirty="0"/>
              <a:t>elementos ou criações </a:t>
            </a:r>
            <a:r>
              <a:rPr lang="pt-BR" sz="2000" dirty="0"/>
              <a:t>intelectuais protegidas, </a:t>
            </a:r>
            <a:r>
              <a:rPr lang="pt-BR" sz="2000" b="1" dirty="0"/>
              <a:t>preexistentes à obra</a:t>
            </a:r>
            <a:r>
              <a:rPr lang="pt-BR" sz="2000" dirty="0"/>
              <a:t> audiovisual, cuja maioria dos direitos patrimoniais </a:t>
            </a:r>
            <a:r>
              <a:rPr lang="pt-BR" sz="2000" b="1" dirty="0"/>
              <a:t>seja de titularidade de </a:t>
            </a:r>
            <a:r>
              <a:rPr lang="pt-BR" sz="2000" b="1" dirty="0">
                <a:solidFill>
                  <a:srgbClr val="FF0000"/>
                </a:solidFill>
              </a:rPr>
              <a:t>terceiros</a:t>
            </a:r>
            <a:r>
              <a:rPr lang="pt-BR" sz="2000" dirty="0"/>
              <a:t>, somente será considerada de </a:t>
            </a:r>
            <a:r>
              <a:rPr lang="pt-BR" sz="2000" u="sng" dirty="0"/>
              <a:t>produção independente</a:t>
            </a:r>
            <a:r>
              <a:rPr lang="pt-BR" sz="2000" dirty="0"/>
              <a:t> caso o titular desses direitos conceda </a:t>
            </a:r>
            <a:r>
              <a:rPr lang="pt-BR" sz="2000" b="1" dirty="0"/>
              <a:t>autorização por escrito </a:t>
            </a:r>
            <a:r>
              <a:rPr lang="pt-BR" sz="2000" dirty="0"/>
              <a:t>que permita a exploração econômica, pela produtora brasileira independente ou seus outorgados, da obra audiovisual </a:t>
            </a:r>
            <a:r>
              <a:rPr lang="pt-BR" sz="2000" b="1" dirty="0"/>
              <a:t>em quaisquer territórios a qualquer tempo, sem que haja a necessidade de anuência para cada contratação</a:t>
            </a:r>
            <a:r>
              <a:rPr lang="pt-BR" sz="2000" dirty="0"/>
              <a:t>, respeitando-se os direitos do titular para outros fins.</a:t>
            </a:r>
          </a:p>
          <a:p>
            <a:endParaRPr lang="pt-BR" sz="2000" dirty="0"/>
          </a:p>
        </p:txBody>
      </p:sp>
    </p:spTree>
    <p:extLst>
      <p:ext uri="{BB962C8B-B14F-4D97-AF65-F5344CB8AC3E}">
        <p14:creationId xmlns:p14="http://schemas.microsoft.com/office/powerpoint/2010/main" val="4299267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Marcas e formatos</a:t>
            </a:r>
            <a:endParaRPr lang="pt-BR" sz="2400" dirty="0" smtClean="0"/>
          </a:p>
        </p:txBody>
      </p:sp>
      <p:sp>
        <p:nvSpPr>
          <p:cNvPr id="13315" name="Rectangle 3"/>
          <p:cNvSpPr>
            <a:spLocks noGrp="1" noChangeArrowheads="1"/>
          </p:cNvSpPr>
          <p:nvPr>
            <p:ph idx="1"/>
          </p:nvPr>
        </p:nvSpPr>
        <p:spPr>
          <a:xfrm>
            <a:off x="1403648" y="1412776"/>
            <a:ext cx="7632848" cy="4525963"/>
          </a:xfrm>
        </p:spPr>
        <p:txBody>
          <a:bodyPr/>
          <a:lstStyle/>
          <a:p>
            <a:pPr marL="0" indent="0">
              <a:buNone/>
            </a:pPr>
            <a:r>
              <a:rPr lang="pt-BR" sz="2000" dirty="0" smtClean="0"/>
              <a:t>Exemplo de cláusulas presentes em um contrato de autorização para </a:t>
            </a:r>
            <a:r>
              <a:rPr lang="pt-BR" sz="2000" b="1" dirty="0" smtClean="0"/>
              <a:t>uso de marca de terceiros</a:t>
            </a:r>
            <a:r>
              <a:rPr lang="pt-BR" sz="2000" dirty="0" smtClean="0"/>
              <a:t>:</a:t>
            </a:r>
          </a:p>
          <a:p>
            <a:pPr marL="0" indent="0">
              <a:buNone/>
            </a:pPr>
            <a:endParaRPr lang="pt-BR" sz="2000" dirty="0" smtClean="0"/>
          </a:p>
          <a:p>
            <a:pPr marL="0" indent="0">
              <a:buNone/>
            </a:pPr>
            <a:r>
              <a:rPr lang="pt-BR" sz="2000" i="1" dirty="0" smtClean="0"/>
              <a:t>A PROGRAMADORA é </a:t>
            </a:r>
            <a:r>
              <a:rPr lang="pt-BR" sz="2000" i="1" dirty="0"/>
              <a:t>titular junto ao Instituto Nacional da Propriedade Industrial - INPI do pedido de registro no. </a:t>
            </a:r>
            <a:r>
              <a:rPr lang="pt-BR" sz="2000" i="1" dirty="0" smtClean="0"/>
              <a:t>999999 referente </a:t>
            </a:r>
            <a:r>
              <a:rPr lang="pt-BR" sz="2000" i="1" dirty="0"/>
              <a:t>à marca </a:t>
            </a:r>
            <a:r>
              <a:rPr lang="pt-BR" sz="2000" i="1" dirty="0" smtClean="0"/>
              <a:t>“XYZ”, </a:t>
            </a:r>
            <a:r>
              <a:rPr lang="pt-BR" sz="2000" i="1" dirty="0"/>
              <a:t>adiante denominada “MARCA</a:t>
            </a:r>
            <a:r>
              <a:rPr lang="pt-BR" sz="2000" i="1" dirty="0" smtClean="0"/>
              <a:t>”</a:t>
            </a:r>
          </a:p>
          <a:p>
            <a:pPr marL="0" indent="0">
              <a:buNone/>
            </a:pPr>
            <a:r>
              <a:rPr lang="pt-BR" sz="2000" i="1" dirty="0" smtClean="0"/>
              <a:t>A PROGRAMADORA, </a:t>
            </a:r>
            <a:r>
              <a:rPr lang="pt-BR" sz="2000" i="1" dirty="0"/>
              <a:t>em comum acordo com a PRODUTORA, licencia o uso da MARCA como título da OBRA</a:t>
            </a:r>
            <a:r>
              <a:rPr lang="pt-BR" sz="2000" i="1" dirty="0" smtClean="0"/>
              <a:t>, </a:t>
            </a:r>
            <a:r>
              <a:rPr lang="pt-BR" sz="2000" i="1" dirty="0"/>
              <a:t>para designar a mesma nas condições aqui pactuadas</a:t>
            </a:r>
          </a:p>
          <a:p>
            <a:pPr marL="0" indent="0">
              <a:buNone/>
            </a:pPr>
            <a:r>
              <a:rPr lang="pt-BR" sz="2000" i="1" dirty="0" smtClean="0"/>
              <a:t>A </a:t>
            </a:r>
            <a:r>
              <a:rPr lang="pt-BR" sz="2000" i="1" dirty="0"/>
              <a:t>presente licença permite que a PRODUTORA realize a produção de quantas temporadas e episódios da OBRA desejar, sem qualquer limitação. A </a:t>
            </a:r>
            <a:r>
              <a:rPr lang="pt-BR" sz="2000" i="1" dirty="0" smtClean="0"/>
              <a:t>PROGRAMADORA reconhece</a:t>
            </a:r>
            <a:r>
              <a:rPr lang="pt-BR" sz="2000" i="1" dirty="0"/>
              <a:t>, ainda, que a OBRA poderá ser explorada comercialmente pela PRODUTORA em quaisquer tipos de mídia existentes em quaisquer territórios, a qualquer tempo e sem que haja a necessidade de anuência da licenciante para cada contratação</a:t>
            </a:r>
            <a:r>
              <a:rPr lang="pt-BR" sz="2000" i="1" dirty="0" smtClean="0"/>
              <a:t>.</a:t>
            </a:r>
            <a:endParaRPr lang="pt-BR" sz="2000" i="1" dirty="0"/>
          </a:p>
          <a:p>
            <a:endParaRPr lang="pt-BR" sz="2000" dirty="0"/>
          </a:p>
        </p:txBody>
      </p:sp>
    </p:spTree>
    <p:extLst>
      <p:ext uri="{BB962C8B-B14F-4D97-AF65-F5344CB8AC3E}">
        <p14:creationId xmlns:p14="http://schemas.microsoft.com/office/powerpoint/2010/main" val="10767825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Marcas e formatos</a:t>
            </a:r>
            <a:endParaRPr lang="pt-BR" sz="2400" dirty="0" smtClean="0"/>
          </a:p>
        </p:txBody>
      </p:sp>
      <p:sp>
        <p:nvSpPr>
          <p:cNvPr id="13315" name="Rectangle 3"/>
          <p:cNvSpPr>
            <a:spLocks noGrp="1" noChangeArrowheads="1"/>
          </p:cNvSpPr>
          <p:nvPr>
            <p:ph idx="1"/>
          </p:nvPr>
        </p:nvSpPr>
        <p:spPr>
          <a:xfrm>
            <a:off x="1403648" y="1412776"/>
            <a:ext cx="7200800" cy="4525963"/>
          </a:xfrm>
        </p:spPr>
        <p:txBody>
          <a:bodyPr/>
          <a:lstStyle/>
          <a:p>
            <a:pPr marL="0" indent="0">
              <a:buNone/>
            </a:pPr>
            <a:r>
              <a:rPr lang="pt-BR" sz="2000" dirty="0" smtClean="0"/>
              <a:t>Exemplo de cláusulas presentes em um contrato que determina que o </a:t>
            </a:r>
            <a:r>
              <a:rPr lang="pt-BR" sz="2000" b="1" dirty="0" smtClean="0"/>
              <a:t>produtor será o detentor dos direitos </a:t>
            </a:r>
            <a:r>
              <a:rPr lang="pt-BR" sz="2000" dirty="0" smtClean="0"/>
              <a:t>sobre o eventual </a:t>
            </a:r>
            <a:r>
              <a:rPr lang="pt-BR" sz="2000" b="1" dirty="0" smtClean="0"/>
              <a:t>formato</a:t>
            </a:r>
            <a:r>
              <a:rPr lang="pt-BR" sz="2000" dirty="0" smtClean="0"/>
              <a:t> gerado a partir da obra produzida:</a:t>
            </a:r>
          </a:p>
          <a:p>
            <a:pPr marL="0" indent="0">
              <a:buNone/>
            </a:pPr>
            <a:endParaRPr lang="pt-BR" sz="2000" dirty="0" smtClean="0"/>
          </a:p>
          <a:p>
            <a:pPr marL="0" indent="0">
              <a:buNone/>
            </a:pPr>
            <a:r>
              <a:rPr lang="pt-BR" sz="2000" i="1" dirty="0" smtClean="0"/>
              <a:t>A PROGRAMADORA, </a:t>
            </a:r>
            <a:r>
              <a:rPr lang="pt-BR" sz="2000" i="1" dirty="0"/>
              <a:t>por meio deste instrumento, reconhece em favor da PRODUTORA, os formatos de programas televisivos e que sejam passíveis de proteção de direito autoral sob as lei brasileira, que eventualmente surjam, de modo inédito, da OBRA</a:t>
            </a:r>
            <a:r>
              <a:rPr lang="pt-BR" sz="2000" i="1" dirty="0" smtClean="0"/>
              <a:t>.</a:t>
            </a:r>
            <a:endParaRPr lang="pt-BR" sz="2000" i="1" dirty="0"/>
          </a:p>
          <a:p>
            <a:pPr marL="0" indent="0">
              <a:buNone/>
            </a:pPr>
            <a:r>
              <a:rPr lang="pt-BR" sz="2000" i="1" dirty="0" smtClean="0"/>
              <a:t>O </a:t>
            </a:r>
            <a:r>
              <a:rPr lang="pt-BR" sz="2000" i="1" dirty="0"/>
              <a:t>presente termo permite que a PRODUTORA realize livremente, no que diz respeito a tais formatos,  a produção de quantas temporadas e episódios da OBRA desejar, sem qualquer limitação. </a:t>
            </a:r>
          </a:p>
          <a:p>
            <a:pPr marL="0" indent="0">
              <a:buNone/>
            </a:pPr>
            <a:endParaRPr lang="pt-BR" sz="2000" dirty="0" smtClean="0"/>
          </a:p>
        </p:txBody>
      </p:sp>
    </p:spTree>
    <p:extLst>
      <p:ext uri="{BB962C8B-B14F-4D97-AF65-F5344CB8AC3E}">
        <p14:creationId xmlns:p14="http://schemas.microsoft.com/office/powerpoint/2010/main" val="15757744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Obras independentes de EQ</a:t>
            </a:r>
            <a:endParaRPr lang="pt-BR" sz="2400" dirty="0" smtClean="0"/>
          </a:p>
        </p:txBody>
      </p:sp>
      <p:sp>
        <p:nvSpPr>
          <p:cNvPr id="13315" name="Rectangle 3"/>
          <p:cNvSpPr>
            <a:spLocks noGrp="1" noChangeArrowheads="1"/>
          </p:cNvSpPr>
          <p:nvPr>
            <p:ph idx="1"/>
          </p:nvPr>
        </p:nvSpPr>
        <p:spPr/>
        <p:txBody>
          <a:bodyPr/>
          <a:lstStyle/>
          <a:p>
            <a:r>
              <a:rPr lang="pt-BR" dirty="0"/>
              <a:t>A emissão do CPB é pré-condição para a fruição de benefícios previstos na legislação, entre eles:</a:t>
            </a:r>
          </a:p>
          <a:p>
            <a:pPr lvl="1"/>
            <a:r>
              <a:rPr lang="pt-BR" dirty="0" smtClean="0"/>
              <a:t>O cumprimento </a:t>
            </a:r>
            <a:r>
              <a:rPr lang="pt-BR" dirty="0"/>
              <a:t>das obrigações de veiculação de conteúdo brasileiro pelos programadores </a:t>
            </a:r>
            <a:r>
              <a:rPr lang="pt-BR" dirty="0" smtClean="0"/>
              <a:t>na TV Paga.</a:t>
            </a:r>
            <a:endParaRPr lang="pt-BR" dirty="0"/>
          </a:p>
          <a:p>
            <a:endParaRPr lang="pt-BR" dirty="0" smtClean="0"/>
          </a:p>
          <a:p>
            <a:r>
              <a:rPr lang="pt-BR" dirty="0" smtClean="0"/>
              <a:t>O CPB atesta a classificação da </a:t>
            </a:r>
            <a:r>
              <a:rPr lang="pt-BR" dirty="0"/>
              <a:t>obra audiovisual não publicitária brasileira </a:t>
            </a:r>
            <a:r>
              <a:rPr lang="pt-BR" dirty="0" smtClean="0"/>
              <a:t>como:</a:t>
            </a:r>
            <a:endParaRPr lang="pt-BR" dirty="0"/>
          </a:p>
          <a:p>
            <a:pPr marL="400050" lvl="1" indent="0">
              <a:buNone/>
            </a:pPr>
            <a:r>
              <a:rPr lang="pt-BR" dirty="0" smtClean="0"/>
              <a:t>I</a:t>
            </a:r>
            <a:r>
              <a:rPr lang="pt-BR" dirty="0"/>
              <a:t>. Comum</a:t>
            </a:r>
          </a:p>
          <a:p>
            <a:pPr marL="400050" lvl="1" indent="0">
              <a:buNone/>
            </a:pPr>
            <a:r>
              <a:rPr lang="pt-BR" dirty="0" smtClean="0"/>
              <a:t>II</a:t>
            </a:r>
            <a:r>
              <a:rPr lang="pt-BR" dirty="0"/>
              <a:t>. Brasileira constituinte de espaço qualificado</a:t>
            </a:r>
          </a:p>
          <a:p>
            <a:pPr marL="400050" lvl="1" indent="0">
              <a:buNone/>
            </a:pPr>
            <a:r>
              <a:rPr lang="pt-BR" dirty="0" smtClean="0"/>
              <a:t>III</a:t>
            </a:r>
            <a:r>
              <a:rPr lang="pt-BR" dirty="0"/>
              <a:t>. Brasileira independente constituinte de espaço qualificado</a:t>
            </a:r>
          </a:p>
          <a:p>
            <a:endParaRPr lang="pt-BR" dirty="0"/>
          </a:p>
          <a:p>
            <a:endParaRPr lang="pt-BR" dirty="0"/>
          </a:p>
        </p:txBody>
      </p:sp>
    </p:spTree>
    <p:extLst>
      <p:ext uri="{BB962C8B-B14F-4D97-AF65-F5344CB8AC3E}">
        <p14:creationId xmlns:p14="http://schemas.microsoft.com/office/powerpoint/2010/main" val="9117025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a:t>Obras independentes de EQ</a:t>
            </a:r>
            <a:endParaRPr lang="pt-BR" sz="2400" dirty="0" smtClean="0"/>
          </a:p>
        </p:txBody>
      </p:sp>
      <p:sp>
        <p:nvSpPr>
          <p:cNvPr id="13315" name="Rectangle 3"/>
          <p:cNvSpPr>
            <a:spLocks noGrp="1" noChangeArrowheads="1"/>
          </p:cNvSpPr>
          <p:nvPr>
            <p:ph idx="1"/>
          </p:nvPr>
        </p:nvSpPr>
        <p:spPr>
          <a:xfrm>
            <a:off x="1403648" y="1484784"/>
            <a:ext cx="7283152" cy="4525963"/>
          </a:xfrm>
        </p:spPr>
        <p:txBody>
          <a:bodyPr/>
          <a:lstStyle/>
          <a:p>
            <a:r>
              <a:rPr lang="pt-BR" dirty="0" smtClean="0"/>
              <a:t>Compreende-se </a:t>
            </a:r>
            <a:r>
              <a:rPr lang="pt-BR" dirty="0"/>
              <a:t>por obras audiovisuais que </a:t>
            </a:r>
            <a:r>
              <a:rPr lang="pt-BR" b="1" dirty="0"/>
              <a:t>constituem espaço qualificado </a:t>
            </a:r>
            <a:r>
              <a:rPr lang="pt-BR" dirty="0"/>
              <a:t>as obras audiovisuais </a:t>
            </a:r>
            <a:r>
              <a:rPr lang="pt-BR" dirty="0" smtClean="0"/>
              <a:t>dos seguintes tipos:</a:t>
            </a:r>
          </a:p>
          <a:p>
            <a:pPr lvl="1"/>
            <a:r>
              <a:rPr lang="pt-BR" dirty="0" smtClean="0"/>
              <a:t>Ficção</a:t>
            </a:r>
          </a:p>
          <a:p>
            <a:pPr lvl="1"/>
            <a:r>
              <a:rPr lang="pt-BR" dirty="0" smtClean="0"/>
              <a:t>Documentário</a:t>
            </a:r>
          </a:p>
          <a:p>
            <a:pPr lvl="1"/>
            <a:r>
              <a:rPr lang="pt-BR" dirty="0" smtClean="0"/>
              <a:t>Animação</a:t>
            </a:r>
          </a:p>
          <a:p>
            <a:pPr lvl="1"/>
            <a:r>
              <a:rPr lang="pt-BR" i="1" dirty="0" smtClean="0"/>
              <a:t>Reality show</a:t>
            </a:r>
          </a:p>
          <a:p>
            <a:pPr lvl="1"/>
            <a:r>
              <a:rPr lang="pt-BR" dirty="0" err="1" smtClean="0"/>
              <a:t>Videomusical</a:t>
            </a:r>
            <a:endParaRPr lang="pt-BR" dirty="0" smtClean="0"/>
          </a:p>
          <a:p>
            <a:pPr lvl="1"/>
            <a:r>
              <a:rPr lang="pt-BR" dirty="0" smtClean="0"/>
              <a:t>Variedades</a:t>
            </a:r>
          </a:p>
          <a:p>
            <a:r>
              <a:rPr lang="pt-BR" b="1" dirty="0" smtClean="0"/>
              <a:t>Não são </a:t>
            </a:r>
            <a:r>
              <a:rPr lang="pt-BR" dirty="0" smtClean="0"/>
              <a:t>constituintes de espaço qualificado as obras dos tipos </a:t>
            </a:r>
            <a:r>
              <a:rPr lang="pt-BR" i="1" dirty="0" smtClean="0"/>
              <a:t>jornalístico</a:t>
            </a:r>
            <a:r>
              <a:rPr lang="pt-BR" dirty="0" smtClean="0"/>
              <a:t>, </a:t>
            </a:r>
            <a:r>
              <a:rPr lang="pt-BR" i="1" dirty="0" smtClean="0"/>
              <a:t>manifestação e eventos esportivos, programas de auditório </a:t>
            </a:r>
            <a:r>
              <a:rPr lang="pt-BR" dirty="0" smtClean="0"/>
              <a:t>e</a:t>
            </a:r>
            <a:r>
              <a:rPr lang="pt-BR" i="1" dirty="0" smtClean="0"/>
              <a:t> religioso</a:t>
            </a:r>
            <a:r>
              <a:rPr lang="pt-BR" dirty="0" smtClean="0"/>
              <a:t> (por exclusão, obra</a:t>
            </a:r>
            <a:r>
              <a:rPr lang="pt-BR" b="1" dirty="0" smtClean="0"/>
              <a:t> “comum”</a:t>
            </a:r>
            <a:r>
              <a:rPr lang="pt-BR" dirty="0" smtClean="0"/>
              <a:t>).</a:t>
            </a:r>
            <a:endParaRPr lang="pt-BR" dirty="0"/>
          </a:p>
        </p:txBody>
      </p:sp>
    </p:spTree>
    <p:extLst>
      <p:ext uri="{BB962C8B-B14F-4D97-AF65-F5344CB8AC3E}">
        <p14:creationId xmlns:p14="http://schemas.microsoft.com/office/powerpoint/2010/main" val="6707442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331640" y="1600200"/>
            <a:ext cx="7632848" cy="4525963"/>
          </a:xfrm>
        </p:spPr>
        <p:txBody>
          <a:bodyPr/>
          <a:lstStyle/>
          <a:p>
            <a:r>
              <a:rPr lang="pt-BR" dirty="0" smtClean="0"/>
              <a:t>O CPB de </a:t>
            </a:r>
            <a:r>
              <a:rPr lang="pt-BR" dirty="0"/>
              <a:t>obra audiovisual do tipo </a:t>
            </a:r>
            <a:r>
              <a:rPr lang="pt-BR" b="1" i="1" dirty="0"/>
              <a:t>reality show </a:t>
            </a:r>
            <a:r>
              <a:rPr lang="pt-BR" dirty="0"/>
              <a:t>ou do tipo </a:t>
            </a:r>
            <a:r>
              <a:rPr lang="pt-BR" b="1" dirty="0"/>
              <a:t>variedades</a:t>
            </a:r>
            <a:r>
              <a:rPr lang="pt-BR" dirty="0"/>
              <a:t> </a:t>
            </a:r>
            <a:r>
              <a:rPr lang="pt-BR" dirty="0" smtClean="0"/>
              <a:t>indica, </a:t>
            </a:r>
            <a:r>
              <a:rPr lang="pt-BR" dirty="0"/>
              <a:t>ainda, a titularidade do formato a partir do qual a obra foi </a:t>
            </a:r>
            <a:r>
              <a:rPr lang="pt-BR" dirty="0" smtClean="0"/>
              <a:t>originada:</a:t>
            </a:r>
          </a:p>
          <a:p>
            <a:pPr marL="914400" lvl="1" indent="-457200">
              <a:buAutoNum type="alphaLcParenR"/>
            </a:pPr>
            <a:r>
              <a:rPr lang="pt-BR" dirty="0" smtClean="0"/>
              <a:t>não </a:t>
            </a:r>
            <a:r>
              <a:rPr lang="pt-BR" dirty="0"/>
              <a:t>baseada em formato adquirido de terceiros (</a:t>
            </a:r>
            <a:r>
              <a:rPr lang="pt-BR" i="1" dirty="0"/>
              <a:t>formato próprio ou sem formato </a:t>
            </a:r>
            <a:r>
              <a:rPr lang="pt-BR" i="1" dirty="0" smtClean="0"/>
              <a:t>identificável</a:t>
            </a:r>
            <a:r>
              <a:rPr lang="pt-BR" dirty="0" smtClean="0"/>
              <a:t>)</a:t>
            </a:r>
          </a:p>
          <a:p>
            <a:pPr marL="914400" lvl="1" indent="-457200">
              <a:buAutoNum type="alphaLcParenR"/>
            </a:pPr>
            <a:r>
              <a:rPr lang="pt-BR" dirty="0" smtClean="0"/>
              <a:t>titularidade </a:t>
            </a:r>
            <a:r>
              <a:rPr lang="pt-BR" dirty="0"/>
              <a:t>de agente econômico </a:t>
            </a:r>
            <a:r>
              <a:rPr lang="pt-BR" dirty="0" smtClean="0"/>
              <a:t>brasileiro</a:t>
            </a:r>
          </a:p>
          <a:p>
            <a:pPr marL="914400" lvl="1" indent="-457200">
              <a:buAutoNum type="alphaLcParenR"/>
            </a:pPr>
            <a:r>
              <a:rPr lang="pt-BR" dirty="0" smtClean="0"/>
              <a:t>titularidade </a:t>
            </a:r>
            <a:r>
              <a:rPr lang="pt-BR" dirty="0"/>
              <a:t>de agente econômico brasileiro </a:t>
            </a:r>
            <a:r>
              <a:rPr lang="pt-BR" dirty="0" smtClean="0"/>
              <a:t>independente</a:t>
            </a:r>
          </a:p>
          <a:p>
            <a:pPr marL="914400" lvl="1" indent="-457200">
              <a:buAutoNum type="alphaLcParenR"/>
            </a:pPr>
            <a:r>
              <a:rPr lang="pt-BR" dirty="0" smtClean="0"/>
              <a:t>titularidade </a:t>
            </a:r>
            <a:r>
              <a:rPr lang="pt-BR" dirty="0"/>
              <a:t>de agente econômico estrangeiro</a:t>
            </a:r>
            <a:endParaRPr lang="pt-BR" dirty="0" smtClean="0"/>
          </a:p>
          <a:p>
            <a:pPr marL="457200" lvl="1" indent="0">
              <a:buNone/>
            </a:pPr>
            <a:endParaRPr lang="pt-BR" dirty="0" smtClean="0"/>
          </a:p>
          <a:p>
            <a:pPr marL="400050"/>
            <a:r>
              <a:rPr lang="pt-BR" dirty="0" smtClean="0"/>
              <a:t>O CPB de </a:t>
            </a:r>
            <a:r>
              <a:rPr lang="pt-BR" dirty="0"/>
              <a:t>obra audiovisual do tipo </a:t>
            </a:r>
            <a:r>
              <a:rPr lang="pt-BR" b="1" dirty="0" err="1"/>
              <a:t>videomusical</a:t>
            </a:r>
            <a:r>
              <a:rPr lang="pt-BR" dirty="0"/>
              <a:t> indicará, ainda, se a obra é </a:t>
            </a:r>
            <a:r>
              <a:rPr lang="pt-BR" i="1" dirty="0" smtClean="0"/>
              <a:t>“constituída </a:t>
            </a:r>
            <a:r>
              <a:rPr lang="pt-BR" i="1" dirty="0"/>
              <a:t>principalmente por registros audiovisuais de shows ou performances musicais, mesmo que </a:t>
            </a:r>
            <a:r>
              <a:rPr lang="pt-BR" i="1" dirty="0" smtClean="0"/>
              <a:t>editados”</a:t>
            </a:r>
            <a:r>
              <a:rPr lang="pt-BR" dirty="0" smtClean="0"/>
              <a:t>.</a:t>
            </a:r>
            <a:endParaRPr lang="pt-BR" dirty="0"/>
          </a:p>
          <a:p>
            <a:endParaRPr lang="pt-BR" dirty="0"/>
          </a:p>
        </p:txBody>
      </p:sp>
      <p:sp>
        <p:nvSpPr>
          <p:cNvPr id="13314" name="Rectangle 2"/>
          <p:cNvSpPr>
            <a:spLocks noGrp="1" noChangeArrowheads="1"/>
          </p:cNvSpPr>
          <p:nvPr>
            <p:ph type="title"/>
          </p:nvPr>
        </p:nvSpPr>
        <p:spPr/>
        <p:txBody>
          <a:bodyPr/>
          <a:lstStyle/>
          <a:p>
            <a:r>
              <a:rPr lang="pt-BR" dirty="0"/>
              <a:t>Obras independentes de EQ</a:t>
            </a:r>
            <a:endParaRPr lang="pt-BR" sz="2400" dirty="0" smtClean="0"/>
          </a:p>
        </p:txBody>
      </p:sp>
    </p:spTree>
    <p:extLst>
      <p:ext uri="{BB962C8B-B14F-4D97-AF65-F5344CB8AC3E}">
        <p14:creationId xmlns:p14="http://schemas.microsoft.com/office/powerpoint/2010/main" val="6547278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403648" y="274638"/>
            <a:ext cx="5832648" cy="994122"/>
          </a:xfrm>
        </p:spPr>
        <p:txBody>
          <a:bodyPr/>
          <a:lstStyle/>
          <a:p>
            <a:r>
              <a:rPr lang="pt-BR" dirty="0" smtClean="0"/>
              <a:t>Regras adicionais / cumprimento de cotas – art. 24 da IN 100</a:t>
            </a:r>
            <a:endParaRPr lang="pt-BR" sz="2400" dirty="0" smtClean="0"/>
          </a:p>
        </p:txBody>
      </p:sp>
      <p:sp>
        <p:nvSpPr>
          <p:cNvPr id="13315" name="Rectangle 3"/>
          <p:cNvSpPr>
            <a:spLocks noGrp="1" noChangeArrowheads="1"/>
          </p:cNvSpPr>
          <p:nvPr>
            <p:ph idx="1"/>
          </p:nvPr>
        </p:nvSpPr>
        <p:spPr>
          <a:xfrm>
            <a:off x="1115616" y="1600200"/>
            <a:ext cx="7848872" cy="4525963"/>
          </a:xfrm>
        </p:spPr>
        <p:txBody>
          <a:bodyPr/>
          <a:lstStyle/>
          <a:p>
            <a:pPr marL="57150" indent="0">
              <a:buNone/>
            </a:pPr>
            <a:r>
              <a:rPr lang="pt-BR" sz="2000" dirty="0" smtClean="0"/>
              <a:t>Serão </a:t>
            </a:r>
            <a:r>
              <a:rPr lang="pt-BR" sz="2000" dirty="0"/>
              <a:t>consideradas as obras audiovisuais </a:t>
            </a:r>
            <a:r>
              <a:rPr lang="pt-BR" sz="2000" dirty="0" smtClean="0"/>
              <a:t>que:</a:t>
            </a:r>
          </a:p>
          <a:p>
            <a:pPr marL="57150" indent="0">
              <a:buNone/>
            </a:pPr>
            <a:endParaRPr lang="pt-BR" sz="2000" dirty="0"/>
          </a:p>
          <a:p>
            <a:pPr marL="57150" indent="0">
              <a:buNone/>
            </a:pPr>
            <a:r>
              <a:rPr lang="pt-BR" sz="2000" dirty="0" smtClean="0"/>
              <a:t>a) </a:t>
            </a:r>
            <a:r>
              <a:rPr lang="pt-BR" sz="2000" dirty="0"/>
              <a:t>no caso de obra audiovisual do tipo </a:t>
            </a:r>
            <a:r>
              <a:rPr lang="pt-BR" sz="2000" b="1" i="1" dirty="0"/>
              <a:t>reality show </a:t>
            </a:r>
            <a:r>
              <a:rPr lang="pt-BR" sz="2000" dirty="0"/>
              <a:t>ou do tipo </a:t>
            </a:r>
            <a:r>
              <a:rPr lang="pt-BR" sz="2000" b="1" dirty="0"/>
              <a:t>variedades</a:t>
            </a:r>
            <a:r>
              <a:rPr lang="pt-BR" sz="2000" dirty="0"/>
              <a:t>, classificada como </a:t>
            </a:r>
            <a:r>
              <a:rPr lang="pt-BR" sz="2000" b="1" dirty="0"/>
              <a:t>conteúdo audiovisual brasileiro</a:t>
            </a:r>
            <a:r>
              <a:rPr lang="pt-BR" sz="2000" dirty="0"/>
              <a:t>, o </a:t>
            </a:r>
            <a:r>
              <a:rPr lang="pt-BR" sz="2000" b="1" dirty="0"/>
              <a:t>formato</a:t>
            </a:r>
            <a:r>
              <a:rPr lang="pt-BR" sz="2000" dirty="0"/>
              <a:t> a partir do qual foi originada seja </a:t>
            </a:r>
            <a:r>
              <a:rPr lang="pt-BR" sz="2000" b="1" dirty="0"/>
              <a:t>de</a:t>
            </a:r>
            <a:r>
              <a:rPr lang="pt-BR" sz="2000" dirty="0"/>
              <a:t> </a:t>
            </a:r>
            <a:r>
              <a:rPr lang="pt-BR" sz="2000" b="1" dirty="0"/>
              <a:t>titularidade de agente econômico </a:t>
            </a:r>
            <a:r>
              <a:rPr lang="pt-BR" sz="2000" b="1" dirty="0" smtClean="0"/>
              <a:t>brasileiro</a:t>
            </a:r>
            <a:r>
              <a:rPr lang="pt-BR" sz="2000" dirty="0" smtClean="0"/>
              <a:t>;</a:t>
            </a:r>
          </a:p>
          <a:p>
            <a:pPr marL="57150" indent="0">
              <a:buNone/>
            </a:pPr>
            <a:endParaRPr lang="pt-BR" sz="2000" dirty="0" smtClean="0"/>
          </a:p>
          <a:p>
            <a:pPr marL="57150" indent="0">
              <a:buNone/>
            </a:pPr>
            <a:r>
              <a:rPr lang="pt-BR" sz="2000" dirty="0" smtClean="0"/>
              <a:t>b) no </a:t>
            </a:r>
            <a:r>
              <a:rPr lang="pt-BR" sz="2000" dirty="0"/>
              <a:t>caso de obra audiovisual do tipo </a:t>
            </a:r>
            <a:r>
              <a:rPr lang="pt-BR" sz="2000" b="1" i="1" dirty="0"/>
              <a:t>reality show </a:t>
            </a:r>
            <a:r>
              <a:rPr lang="pt-BR" sz="2000" dirty="0"/>
              <a:t>ou do tipo </a:t>
            </a:r>
            <a:r>
              <a:rPr lang="pt-BR" sz="2000" b="1" dirty="0"/>
              <a:t>variedades</a:t>
            </a:r>
            <a:r>
              <a:rPr lang="pt-BR" sz="2000" dirty="0"/>
              <a:t>, classificada como </a:t>
            </a:r>
            <a:r>
              <a:rPr lang="pt-BR" sz="2000" b="1" dirty="0"/>
              <a:t>conteúdo audiovisual brasileiro de produção independente</a:t>
            </a:r>
            <a:r>
              <a:rPr lang="pt-BR" sz="2000" dirty="0"/>
              <a:t>, o </a:t>
            </a:r>
            <a:r>
              <a:rPr lang="pt-BR" sz="2000" b="1" dirty="0"/>
              <a:t>formato</a:t>
            </a:r>
            <a:r>
              <a:rPr lang="pt-BR" sz="2000" dirty="0"/>
              <a:t> a partir da qual foi originada seja </a:t>
            </a:r>
            <a:r>
              <a:rPr lang="pt-BR" sz="2000" b="1" dirty="0"/>
              <a:t>de titularidade de agente econômico brasileiro </a:t>
            </a:r>
            <a:r>
              <a:rPr lang="pt-BR" sz="2000" b="1" dirty="0" smtClean="0"/>
              <a:t>nos termos</a:t>
            </a:r>
            <a:r>
              <a:rPr lang="pt-BR" sz="2000" dirty="0" smtClean="0"/>
              <a:t> das alíneas de “a” a “d” do inciso LI e da alínea “a” do inciso LII, ambos do art. 7º desta IN </a:t>
            </a:r>
            <a:r>
              <a:rPr lang="pt-BR" sz="2000" i="1" dirty="0" smtClean="0"/>
              <a:t>(ou seja, de titularidade de agente econômico brasileiro </a:t>
            </a:r>
            <a:r>
              <a:rPr lang="pt-BR" sz="2000" i="1" u="sng" dirty="0" smtClean="0"/>
              <a:t>independente</a:t>
            </a:r>
            <a:r>
              <a:rPr lang="pt-BR" sz="2000" i="1" dirty="0" smtClean="0"/>
              <a:t>)</a:t>
            </a:r>
            <a:r>
              <a:rPr lang="pt-BR" sz="2000" dirty="0" smtClean="0"/>
              <a:t>;</a:t>
            </a:r>
            <a:endParaRPr lang="pt-BR" sz="2000" dirty="0"/>
          </a:p>
        </p:txBody>
      </p:sp>
    </p:spTree>
    <p:extLst>
      <p:ext uri="{BB962C8B-B14F-4D97-AF65-F5344CB8AC3E}">
        <p14:creationId xmlns:p14="http://schemas.microsoft.com/office/powerpoint/2010/main" val="9662920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403648" y="274638"/>
            <a:ext cx="5832648" cy="994122"/>
          </a:xfrm>
        </p:spPr>
        <p:txBody>
          <a:bodyPr/>
          <a:lstStyle/>
          <a:p>
            <a:r>
              <a:rPr lang="pt-BR" dirty="0" smtClean="0"/>
              <a:t>Regras adicionais / cumprimento de cotas – art. 24 da IN 100</a:t>
            </a:r>
            <a:endParaRPr lang="pt-BR" sz="2400" dirty="0" smtClean="0"/>
          </a:p>
        </p:txBody>
      </p:sp>
      <p:sp>
        <p:nvSpPr>
          <p:cNvPr id="13315" name="Rectangle 3"/>
          <p:cNvSpPr>
            <a:spLocks noGrp="1" noChangeArrowheads="1"/>
          </p:cNvSpPr>
          <p:nvPr>
            <p:ph idx="1"/>
          </p:nvPr>
        </p:nvSpPr>
        <p:spPr>
          <a:xfrm>
            <a:off x="1115616" y="1600200"/>
            <a:ext cx="7848872" cy="4525963"/>
          </a:xfrm>
        </p:spPr>
        <p:txBody>
          <a:bodyPr/>
          <a:lstStyle/>
          <a:p>
            <a:pPr marL="57150" indent="0">
              <a:buNone/>
            </a:pPr>
            <a:r>
              <a:rPr lang="pt-BR" sz="2000" dirty="0" smtClean="0"/>
              <a:t>Serão </a:t>
            </a:r>
            <a:r>
              <a:rPr lang="pt-BR" sz="2000" dirty="0"/>
              <a:t>consideradas as obras audiovisuais </a:t>
            </a:r>
            <a:r>
              <a:rPr lang="pt-BR" sz="2000" dirty="0" smtClean="0"/>
              <a:t>que:</a:t>
            </a:r>
          </a:p>
          <a:p>
            <a:pPr marL="57150" indent="0">
              <a:buNone/>
            </a:pPr>
            <a:endParaRPr lang="pt-BR" sz="2000" dirty="0"/>
          </a:p>
          <a:p>
            <a:pPr marL="57150" indent="0">
              <a:buNone/>
            </a:pPr>
            <a:r>
              <a:rPr lang="pt-BR" sz="2000" dirty="0" smtClean="0"/>
              <a:t>c) </a:t>
            </a:r>
            <a:r>
              <a:rPr lang="pt-BR" sz="2000" dirty="0"/>
              <a:t>no caso de obra audiovisual do tipo </a:t>
            </a:r>
            <a:r>
              <a:rPr lang="pt-BR" sz="2000" b="1" dirty="0" err="1"/>
              <a:t>videomusical</a:t>
            </a:r>
            <a:r>
              <a:rPr lang="pt-BR" sz="2000" dirty="0"/>
              <a:t> </a:t>
            </a:r>
            <a:r>
              <a:rPr lang="pt-BR" sz="2000" i="1" u="sng" dirty="0"/>
              <a:t>constituídas principalmente por registros audiovisuais de shows ou performances musicais, mesmo que editados</a:t>
            </a:r>
            <a:r>
              <a:rPr lang="pt-BR" sz="2000" dirty="0"/>
              <a:t>, o cumprimento das obrigações de veiculação seja referente </a:t>
            </a:r>
            <a:r>
              <a:rPr lang="pt-BR" sz="2000" b="1" dirty="0"/>
              <a:t>apenas a canais de conteúdo </a:t>
            </a:r>
            <a:r>
              <a:rPr lang="pt-BR" sz="2000" b="1" dirty="0" err="1" smtClean="0"/>
              <a:t>videomusical</a:t>
            </a:r>
            <a:r>
              <a:rPr lang="pt-BR" sz="2000" dirty="0" smtClean="0"/>
              <a:t>.</a:t>
            </a:r>
          </a:p>
          <a:p>
            <a:pPr marL="57150" indent="0">
              <a:buNone/>
            </a:pPr>
            <a:endParaRPr lang="pt-BR" sz="2000" b="1" dirty="0"/>
          </a:p>
          <a:p>
            <a:pPr marL="57150" indent="0">
              <a:buNone/>
            </a:pPr>
            <a:r>
              <a:rPr lang="pt-BR" sz="2000" dirty="0" smtClean="0"/>
              <a:t>d) </a:t>
            </a:r>
            <a:r>
              <a:rPr lang="pt-BR" sz="2000" dirty="0"/>
              <a:t>tenham sido veiculadas por </a:t>
            </a:r>
            <a:r>
              <a:rPr lang="pt-BR" sz="2000" b="1" dirty="0"/>
              <a:t>período inferior a 12 (doze) meses</a:t>
            </a:r>
            <a:r>
              <a:rPr lang="pt-BR" sz="2000" dirty="0"/>
              <a:t>, a contar da data da primeira veiculação em qualquer canal da programadora, bem como em canais de programação de suas controladas, controladoras ou coligadas, ou de empresas com que possua controlador ou administrador em comum</a:t>
            </a:r>
            <a:r>
              <a:rPr lang="pt-BR" sz="2000" dirty="0" smtClean="0"/>
              <a:t>;</a:t>
            </a:r>
            <a:endParaRPr lang="pt-BR" sz="2000" dirty="0"/>
          </a:p>
        </p:txBody>
      </p:sp>
    </p:spTree>
    <p:extLst>
      <p:ext uri="{BB962C8B-B14F-4D97-AF65-F5344CB8AC3E}">
        <p14:creationId xmlns:p14="http://schemas.microsoft.com/office/powerpoint/2010/main" val="15937805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pt-BR" dirty="0" smtClean="0"/>
              <a:t>Atualização da classificação – CPB emitido antes da IN 104</a:t>
            </a:r>
            <a:endParaRPr lang="pt-BR" sz="2400" dirty="0" smtClean="0"/>
          </a:p>
        </p:txBody>
      </p:sp>
      <p:sp>
        <p:nvSpPr>
          <p:cNvPr id="13315" name="Rectangle 3"/>
          <p:cNvSpPr>
            <a:spLocks noGrp="1" noChangeArrowheads="1"/>
          </p:cNvSpPr>
          <p:nvPr>
            <p:ph idx="1"/>
          </p:nvPr>
        </p:nvSpPr>
        <p:spPr/>
        <p:txBody>
          <a:bodyPr/>
          <a:lstStyle/>
          <a:p>
            <a:r>
              <a:rPr lang="pt-BR" dirty="0" smtClean="0"/>
              <a:t>O CPB </a:t>
            </a:r>
            <a:r>
              <a:rPr lang="pt-BR" dirty="0"/>
              <a:t>emitido pela ANCINE em data anterior </a:t>
            </a:r>
            <a:r>
              <a:rPr lang="pt-BR" dirty="0" smtClean="0"/>
              <a:t>à entrada em vigor da IN 104 é </a:t>
            </a:r>
            <a:r>
              <a:rPr lang="pt-BR" dirty="0"/>
              <a:t>suficiente para atestar que a obra constitui </a:t>
            </a:r>
            <a:r>
              <a:rPr lang="pt-BR" b="1" dirty="0"/>
              <a:t>conteúdo </a:t>
            </a:r>
            <a:r>
              <a:rPr lang="pt-BR" b="1" dirty="0" smtClean="0"/>
              <a:t>brasileiro</a:t>
            </a:r>
            <a:r>
              <a:rPr lang="pt-BR" dirty="0" smtClean="0"/>
              <a:t>.</a:t>
            </a:r>
          </a:p>
          <a:p>
            <a:endParaRPr lang="pt-BR" dirty="0"/>
          </a:p>
          <a:p>
            <a:r>
              <a:rPr lang="pt-BR" dirty="0" smtClean="0"/>
              <a:t>A </a:t>
            </a:r>
            <a:r>
              <a:rPr lang="pt-BR" dirty="0"/>
              <a:t>classificação da obra </a:t>
            </a:r>
            <a:r>
              <a:rPr lang="pt-BR" dirty="0" smtClean="0"/>
              <a:t>– “comum”, “constituinte de Espaço Qualificado” ou “independente constituinte de EQ” – será realizada </a:t>
            </a:r>
            <a:r>
              <a:rPr lang="pt-BR" dirty="0"/>
              <a:t>mediante requerimento do detentor majoritário de direitos patrimoniais à época da emissão do CPB através do formulário disposto no </a:t>
            </a:r>
            <a:r>
              <a:rPr lang="pt-BR" b="1" dirty="0"/>
              <a:t>Anexo </a:t>
            </a:r>
            <a:r>
              <a:rPr lang="pt-BR" b="1" dirty="0" smtClean="0"/>
              <a:t>IV da IN 104</a:t>
            </a:r>
            <a:r>
              <a:rPr lang="pt-BR" dirty="0" smtClean="0"/>
              <a:t>.</a:t>
            </a:r>
            <a:endParaRPr lang="pt-BR" dirty="0"/>
          </a:p>
          <a:p>
            <a:endParaRPr lang="pt-BR" dirty="0"/>
          </a:p>
          <a:p>
            <a:endParaRPr lang="pt-BR" dirty="0"/>
          </a:p>
        </p:txBody>
      </p:sp>
    </p:spTree>
    <p:extLst>
      <p:ext uri="{BB962C8B-B14F-4D97-AF65-F5344CB8AC3E}">
        <p14:creationId xmlns:p14="http://schemas.microsoft.com/office/powerpoint/2010/main" val="9138564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71600" y="260648"/>
            <a:ext cx="6048672" cy="994122"/>
          </a:xfrm>
        </p:spPr>
        <p:txBody>
          <a:bodyPr/>
          <a:lstStyle/>
          <a:p>
            <a:r>
              <a:rPr lang="pt-BR" sz="2400" dirty="0" smtClean="0"/>
              <a:t>Quantitativo CPB por classificação</a:t>
            </a:r>
          </a:p>
        </p:txBody>
      </p:sp>
      <p:sp>
        <p:nvSpPr>
          <p:cNvPr id="7" name="CaixaDeTexto 6"/>
          <p:cNvSpPr txBox="1"/>
          <p:nvPr/>
        </p:nvSpPr>
        <p:spPr>
          <a:xfrm>
            <a:off x="2483768" y="4797152"/>
            <a:ext cx="6336704" cy="276999"/>
          </a:xfrm>
          <a:prstGeom prst="rect">
            <a:avLst/>
          </a:prstGeom>
          <a:noFill/>
        </p:spPr>
        <p:txBody>
          <a:bodyPr wrap="square" rtlCol="0">
            <a:spAutoFit/>
          </a:bodyPr>
          <a:lstStyle/>
          <a:p>
            <a:pPr algn="r"/>
            <a:r>
              <a:rPr lang="pt-BR" sz="1200" u="none" dirty="0" smtClean="0">
                <a:solidFill>
                  <a:schemeClr val="accent2">
                    <a:lumMod val="50000"/>
                  </a:schemeClr>
                </a:solidFill>
                <a:latin typeface="+mn-lt"/>
              </a:rPr>
              <a:t>Dados de 22/08/2014</a:t>
            </a:r>
            <a:endParaRPr lang="pt-BR" sz="1200" u="none" dirty="0">
              <a:solidFill>
                <a:schemeClr val="accent2">
                  <a:lumMod val="50000"/>
                </a:schemeClr>
              </a:solidFill>
              <a:latin typeface="+mn-lt"/>
            </a:endParaRPr>
          </a:p>
        </p:txBody>
      </p:sp>
      <p:graphicFrame>
        <p:nvGraphicFramePr>
          <p:cNvPr id="8" name="Espaço Reservado para Conteúdo 5"/>
          <p:cNvGraphicFramePr>
            <a:graphicFrameLocks/>
          </p:cNvGraphicFramePr>
          <p:nvPr>
            <p:extLst>
              <p:ext uri="{D42A27DB-BD31-4B8C-83A1-F6EECF244321}">
                <p14:modId xmlns:p14="http://schemas.microsoft.com/office/powerpoint/2010/main" val="3094472165"/>
              </p:ext>
            </p:extLst>
          </p:nvPr>
        </p:nvGraphicFramePr>
        <p:xfrm>
          <a:off x="1043608" y="2492896"/>
          <a:ext cx="7776864" cy="2196438"/>
        </p:xfrm>
        <a:graphic>
          <a:graphicData uri="http://schemas.openxmlformats.org/drawingml/2006/table">
            <a:tbl>
              <a:tblPr firstRow="1" bandRow="1">
                <a:tableStyleId>{5C22544A-7EE6-4342-B048-85BDC9FD1C3A}</a:tableStyleId>
              </a:tblPr>
              <a:tblGrid>
                <a:gridCol w="5693775"/>
                <a:gridCol w="902672"/>
                <a:gridCol w="1180417"/>
              </a:tblGrid>
              <a:tr h="366073">
                <a:tc>
                  <a:txBody>
                    <a:bodyPr/>
                    <a:lstStyle/>
                    <a:p>
                      <a:r>
                        <a:rPr lang="pt-BR" dirty="0" smtClean="0"/>
                        <a:t>CLASSIFICAÇÃO</a:t>
                      </a:r>
                      <a:endParaRPr lang="pt-BR" dirty="0"/>
                    </a:p>
                  </a:txBody>
                  <a:tcPr/>
                </a:tc>
                <a:tc>
                  <a:txBody>
                    <a:bodyPr/>
                    <a:lstStyle/>
                    <a:p>
                      <a:pPr algn="ctr"/>
                      <a:r>
                        <a:rPr lang="pt-BR" dirty="0" smtClean="0"/>
                        <a:t>Quant.</a:t>
                      </a:r>
                      <a:endParaRPr lang="pt-BR" dirty="0"/>
                    </a:p>
                  </a:txBody>
                  <a:tcPr/>
                </a:tc>
                <a:tc>
                  <a:txBody>
                    <a:bodyPr/>
                    <a:lstStyle/>
                    <a:p>
                      <a:pPr algn="ctr"/>
                      <a:r>
                        <a:rPr lang="pt-BR" dirty="0" smtClean="0"/>
                        <a:t> % </a:t>
                      </a:r>
                      <a:endParaRPr lang="pt-BR" dirty="0"/>
                    </a:p>
                  </a:txBody>
                  <a:tcPr/>
                </a:tc>
              </a:tr>
              <a:tr h="366073">
                <a:tc>
                  <a:txBody>
                    <a:bodyPr/>
                    <a:lstStyle/>
                    <a:p>
                      <a:r>
                        <a:rPr lang="pt-BR" sz="1800" dirty="0" smtClean="0">
                          <a:solidFill>
                            <a:schemeClr val="accent2">
                              <a:lumMod val="50000"/>
                            </a:schemeClr>
                          </a:solidFill>
                        </a:rPr>
                        <a:t>Comum</a:t>
                      </a:r>
                      <a:endParaRPr lang="pt-BR" sz="1800" dirty="0">
                        <a:solidFill>
                          <a:schemeClr val="accent2">
                            <a:lumMod val="50000"/>
                          </a:schemeClr>
                        </a:solidFill>
                      </a:endParaRPr>
                    </a:p>
                  </a:txBody>
                  <a:tcPr/>
                </a:tc>
                <a:tc>
                  <a:txBody>
                    <a:bodyPr/>
                    <a:lstStyle/>
                    <a:p>
                      <a:pPr algn="ctr"/>
                      <a:r>
                        <a:rPr lang="pt-BR" sz="1800" dirty="0" smtClean="0">
                          <a:solidFill>
                            <a:schemeClr val="accent2">
                              <a:lumMod val="50000"/>
                            </a:schemeClr>
                          </a:solidFill>
                        </a:rPr>
                        <a:t>2.556</a:t>
                      </a:r>
                      <a:endParaRPr lang="pt-BR" sz="1800" dirty="0">
                        <a:solidFill>
                          <a:schemeClr val="accent2">
                            <a:lumMod val="50000"/>
                          </a:schemeClr>
                        </a:solidFill>
                      </a:endParaRPr>
                    </a:p>
                  </a:txBody>
                  <a:tcPr/>
                </a:tc>
                <a:tc>
                  <a:txBody>
                    <a:bodyPr/>
                    <a:lstStyle/>
                    <a:p>
                      <a:pPr algn="ctr"/>
                      <a:r>
                        <a:rPr lang="pt-BR" sz="1800" dirty="0" smtClean="0">
                          <a:solidFill>
                            <a:schemeClr val="accent2">
                              <a:lumMod val="50000"/>
                            </a:schemeClr>
                          </a:solidFill>
                        </a:rPr>
                        <a:t>11,8</a:t>
                      </a:r>
                      <a:r>
                        <a:rPr lang="pt-BR" sz="1800" baseline="0" dirty="0" smtClean="0">
                          <a:solidFill>
                            <a:schemeClr val="accent2">
                              <a:lumMod val="50000"/>
                            </a:schemeClr>
                          </a:solidFill>
                        </a:rPr>
                        <a:t> </a:t>
                      </a:r>
                      <a:r>
                        <a:rPr lang="pt-BR" sz="1800" dirty="0" smtClean="0">
                          <a:solidFill>
                            <a:schemeClr val="accent2">
                              <a:lumMod val="50000"/>
                            </a:schemeClr>
                          </a:solidFill>
                        </a:rPr>
                        <a:t>%</a:t>
                      </a:r>
                      <a:endParaRPr lang="pt-BR" sz="1800" dirty="0">
                        <a:solidFill>
                          <a:schemeClr val="accent2">
                            <a:lumMod val="50000"/>
                          </a:schemeClr>
                        </a:solidFill>
                      </a:endParaRPr>
                    </a:p>
                  </a:txBody>
                  <a:tcPr/>
                </a:tc>
              </a:tr>
              <a:tr h="366073">
                <a:tc>
                  <a:txBody>
                    <a:bodyPr/>
                    <a:lstStyle/>
                    <a:p>
                      <a:r>
                        <a:rPr lang="pt-BR" sz="1800" dirty="0" smtClean="0">
                          <a:solidFill>
                            <a:schemeClr val="accent2">
                              <a:lumMod val="50000"/>
                            </a:schemeClr>
                          </a:solidFill>
                        </a:rPr>
                        <a:t>Brasileira Constituinte</a:t>
                      </a:r>
                      <a:r>
                        <a:rPr lang="pt-BR" sz="1800" baseline="0" dirty="0" smtClean="0">
                          <a:solidFill>
                            <a:schemeClr val="accent2">
                              <a:lumMod val="50000"/>
                            </a:schemeClr>
                          </a:solidFill>
                        </a:rPr>
                        <a:t> de Espaço Qualificado</a:t>
                      </a:r>
                      <a:endParaRPr lang="pt-BR" sz="1800" dirty="0">
                        <a:solidFill>
                          <a:schemeClr val="accent2">
                            <a:lumMod val="50000"/>
                          </a:schemeClr>
                        </a:solidFill>
                      </a:endParaRPr>
                    </a:p>
                  </a:txBody>
                  <a:tcPr/>
                </a:tc>
                <a:tc>
                  <a:txBody>
                    <a:bodyPr/>
                    <a:lstStyle/>
                    <a:p>
                      <a:pPr algn="ctr"/>
                      <a:r>
                        <a:rPr lang="pt-BR" sz="1800" dirty="0" smtClean="0">
                          <a:solidFill>
                            <a:schemeClr val="accent2">
                              <a:lumMod val="50000"/>
                            </a:schemeClr>
                          </a:solidFill>
                        </a:rPr>
                        <a:t>5.667</a:t>
                      </a:r>
                      <a:endParaRPr lang="pt-BR" sz="1800" dirty="0">
                        <a:solidFill>
                          <a:schemeClr val="accent2">
                            <a:lumMod val="50000"/>
                          </a:schemeClr>
                        </a:solidFill>
                      </a:endParaRPr>
                    </a:p>
                  </a:txBody>
                  <a:tcPr/>
                </a:tc>
                <a:tc>
                  <a:txBody>
                    <a:bodyPr/>
                    <a:lstStyle/>
                    <a:p>
                      <a:pPr algn="ctr"/>
                      <a:r>
                        <a:rPr lang="pt-BR" sz="1800" dirty="0" smtClean="0">
                          <a:solidFill>
                            <a:schemeClr val="accent2">
                              <a:lumMod val="50000"/>
                            </a:schemeClr>
                          </a:solidFill>
                        </a:rPr>
                        <a:t>26,3</a:t>
                      </a:r>
                      <a:r>
                        <a:rPr lang="pt-BR" sz="1800" baseline="0" dirty="0" smtClean="0">
                          <a:solidFill>
                            <a:schemeClr val="accent2">
                              <a:lumMod val="50000"/>
                            </a:schemeClr>
                          </a:solidFill>
                        </a:rPr>
                        <a:t> </a:t>
                      </a:r>
                      <a:r>
                        <a:rPr lang="pt-BR" sz="1800" dirty="0" smtClean="0">
                          <a:solidFill>
                            <a:schemeClr val="accent2">
                              <a:lumMod val="50000"/>
                            </a:schemeClr>
                          </a:solidFill>
                        </a:rPr>
                        <a:t>%</a:t>
                      </a:r>
                      <a:endParaRPr lang="pt-BR" sz="1800" dirty="0">
                        <a:solidFill>
                          <a:schemeClr val="accent2">
                            <a:lumMod val="50000"/>
                          </a:schemeClr>
                        </a:solidFill>
                      </a:endParaRPr>
                    </a:p>
                  </a:txBody>
                  <a:tcPr/>
                </a:tc>
              </a:tr>
              <a:tr h="3660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dirty="0" smtClean="0">
                          <a:solidFill>
                            <a:schemeClr val="accent2">
                              <a:lumMod val="50000"/>
                            </a:schemeClr>
                          </a:solidFill>
                        </a:rPr>
                        <a:t>Brasileira Independente Constituinte</a:t>
                      </a:r>
                      <a:r>
                        <a:rPr lang="pt-BR" sz="1800" baseline="0" dirty="0" smtClean="0">
                          <a:solidFill>
                            <a:schemeClr val="accent2">
                              <a:lumMod val="50000"/>
                            </a:schemeClr>
                          </a:solidFill>
                        </a:rPr>
                        <a:t> de Espaço Qualificado</a:t>
                      </a:r>
                      <a:endParaRPr lang="pt-BR" sz="1800" dirty="0" smtClean="0">
                        <a:solidFill>
                          <a:schemeClr val="accent2">
                            <a:lumMod val="50000"/>
                          </a:schemeClr>
                        </a:solidFill>
                      </a:endParaRPr>
                    </a:p>
                  </a:txBody>
                  <a:tcPr/>
                </a:tc>
                <a:tc>
                  <a:txBody>
                    <a:bodyPr/>
                    <a:lstStyle/>
                    <a:p>
                      <a:pPr algn="ctr"/>
                      <a:r>
                        <a:rPr lang="pt-BR" sz="1800" dirty="0" smtClean="0">
                          <a:solidFill>
                            <a:schemeClr val="accent2">
                              <a:lumMod val="50000"/>
                            </a:schemeClr>
                          </a:solidFill>
                        </a:rPr>
                        <a:t>4.835</a:t>
                      </a:r>
                      <a:endParaRPr lang="pt-BR" sz="1800" dirty="0">
                        <a:solidFill>
                          <a:schemeClr val="accent2">
                            <a:lumMod val="50000"/>
                          </a:schemeClr>
                        </a:solidFill>
                      </a:endParaRPr>
                    </a:p>
                  </a:txBody>
                  <a:tcPr/>
                </a:tc>
                <a:tc>
                  <a:txBody>
                    <a:bodyPr/>
                    <a:lstStyle/>
                    <a:p>
                      <a:pPr algn="ctr"/>
                      <a:r>
                        <a:rPr lang="pt-BR" sz="1800" dirty="0" smtClean="0">
                          <a:solidFill>
                            <a:schemeClr val="accent2">
                              <a:lumMod val="50000"/>
                            </a:schemeClr>
                          </a:solidFill>
                        </a:rPr>
                        <a:t>22,4 %</a:t>
                      </a:r>
                      <a:endParaRPr lang="pt-BR" sz="1800" dirty="0">
                        <a:solidFill>
                          <a:schemeClr val="accent2">
                            <a:lumMod val="50000"/>
                          </a:schemeClr>
                        </a:solidFill>
                      </a:endParaRPr>
                    </a:p>
                  </a:txBody>
                  <a:tcPr/>
                </a:tc>
              </a:tr>
              <a:tr h="366073">
                <a:tc>
                  <a:txBody>
                    <a:bodyPr/>
                    <a:lstStyle/>
                    <a:p>
                      <a:r>
                        <a:rPr lang="pt-BR" sz="1800" dirty="0" smtClean="0">
                          <a:solidFill>
                            <a:srgbClr val="FF0000"/>
                          </a:solidFill>
                        </a:rPr>
                        <a:t>Não Classificada</a:t>
                      </a:r>
                      <a:endParaRPr lang="pt-BR" sz="1800" dirty="0">
                        <a:solidFill>
                          <a:srgbClr val="FF0000"/>
                        </a:solidFill>
                      </a:endParaRPr>
                    </a:p>
                  </a:txBody>
                  <a:tcPr/>
                </a:tc>
                <a:tc>
                  <a:txBody>
                    <a:bodyPr/>
                    <a:lstStyle/>
                    <a:p>
                      <a:pPr algn="ctr"/>
                      <a:r>
                        <a:rPr lang="pt-BR" sz="1800" dirty="0" smtClean="0">
                          <a:solidFill>
                            <a:srgbClr val="FF0000"/>
                          </a:solidFill>
                        </a:rPr>
                        <a:t>8.531</a:t>
                      </a:r>
                      <a:endParaRPr lang="pt-BR" sz="1800" dirty="0">
                        <a:solidFill>
                          <a:srgbClr val="FF0000"/>
                        </a:solidFill>
                      </a:endParaRPr>
                    </a:p>
                  </a:txBody>
                  <a:tcPr/>
                </a:tc>
                <a:tc>
                  <a:txBody>
                    <a:bodyPr/>
                    <a:lstStyle/>
                    <a:p>
                      <a:pPr algn="ctr"/>
                      <a:r>
                        <a:rPr lang="pt-BR" sz="1800" dirty="0" smtClean="0">
                          <a:solidFill>
                            <a:srgbClr val="FF0000"/>
                          </a:solidFill>
                        </a:rPr>
                        <a:t>39,5 %</a:t>
                      </a:r>
                      <a:endParaRPr lang="pt-BR" sz="1800" dirty="0">
                        <a:solidFill>
                          <a:srgbClr val="FF0000"/>
                        </a:solidFill>
                      </a:endParaRPr>
                    </a:p>
                  </a:txBody>
                  <a:tcPr/>
                </a:tc>
              </a:tr>
              <a:tr h="366073">
                <a:tc>
                  <a:txBody>
                    <a:bodyPr/>
                    <a:lstStyle/>
                    <a:p>
                      <a:r>
                        <a:rPr lang="pt-BR" sz="1800" b="1" dirty="0" smtClean="0">
                          <a:solidFill>
                            <a:schemeClr val="accent2">
                              <a:lumMod val="50000"/>
                            </a:schemeClr>
                          </a:solidFill>
                        </a:rPr>
                        <a:t>TOTAL</a:t>
                      </a:r>
                      <a:endParaRPr lang="pt-BR" sz="1800" b="1" dirty="0">
                        <a:solidFill>
                          <a:schemeClr val="accent2">
                            <a:lumMod val="50000"/>
                          </a:schemeClr>
                        </a:solidFill>
                      </a:endParaRPr>
                    </a:p>
                  </a:txBody>
                  <a:tcPr/>
                </a:tc>
                <a:tc>
                  <a:txBody>
                    <a:bodyPr/>
                    <a:lstStyle/>
                    <a:p>
                      <a:pPr algn="ctr"/>
                      <a:r>
                        <a:rPr lang="pt-BR" sz="1800" b="1" dirty="0" smtClean="0">
                          <a:solidFill>
                            <a:schemeClr val="accent2">
                              <a:lumMod val="50000"/>
                            </a:schemeClr>
                          </a:solidFill>
                        </a:rPr>
                        <a:t>21.589</a:t>
                      </a:r>
                      <a:endParaRPr lang="pt-BR" sz="1800" b="1" dirty="0">
                        <a:solidFill>
                          <a:schemeClr val="accent2">
                            <a:lumMod val="50000"/>
                          </a:schemeClr>
                        </a:solidFill>
                      </a:endParaRPr>
                    </a:p>
                  </a:txBody>
                  <a:tcPr/>
                </a:tc>
                <a:tc>
                  <a:txBody>
                    <a:bodyPr/>
                    <a:lstStyle/>
                    <a:p>
                      <a:pPr algn="ctr"/>
                      <a:endParaRPr lang="pt-BR" sz="1800" b="1" dirty="0">
                        <a:solidFill>
                          <a:schemeClr val="accent2">
                            <a:lumMod val="50000"/>
                          </a:schemeClr>
                        </a:solidFill>
                      </a:endParaRPr>
                    </a:p>
                  </a:txBody>
                  <a:tcPr/>
                </a:tc>
              </a:tr>
            </a:tbl>
          </a:graphicData>
        </a:graphic>
      </p:graphicFrame>
    </p:spTree>
    <p:extLst>
      <p:ext uri="{BB962C8B-B14F-4D97-AF65-F5344CB8AC3E}">
        <p14:creationId xmlns:p14="http://schemas.microsoft.com/office/powerpoint/2010/main" val="40476952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z="2400" dirty="0"/>
              <a:t>Definições – </a:t>
            </a:r>
            <a:r>
              <a:rPr lang="pt-BR" sz="2400" dirty="0" smtClean="0"/>
              <a:t>Produtora brasileira </a:t>
            </a:r>
            <a:r>
              <a:rPr lang="pt-BR" sz="2400" dirty="0"/>
              <a:t>independente</a:t>
            </a:r>
          </a:p>
        </p:txBody>
      </p:sp>
      <p:sp>
        <p:nvSpPr>
          <p:cNvPr id="3" name="Espaço Reservado para Conteúdo 2"/>
          <p:cNvSpPr>
            <a:spLocks noGrp="1"/>
          </p:cNvSpPr>
          <p:nvPr>
            <p:ph idx="1"/>
          </p:nvPr>
        </p:nvSpPr>
        <p:spPr>
          <a:xfrm>
            <a:off x="395536" y="1412776"/>
            <a:ext cx="8568952" cy="4525963"/>
          </a:xfrm>
        </p:spPr>
        <p:txBody>
          <a:bodyPr/>
          <a:lstStyle/>
          <a:p>
            <a:pPr marL="0" indent="0">
              <a:buNone/>
            </a:pPr>
            <a:r>
              <a:rPr lang="pt-BR" sz="1800" dirty="0"/>
              <a:t>Produtora Brasileira Independente: produtora brasileira que atenda aos seguintes requisitos, </a:t>
            </a:r>
            <a:r>
              <a:rPr lang="pt-BR" sz="1800" dirty="0" smtClean="0"/>
              <a:t>cumulativamente:</a:t>
            </a:r>
          </a:p>
          <a:p>
            <a:endParaRPr lang="pt-BR" sz="1400" i="1" dirty="0" smtClean="0"/>
          </a:p>
          <a:p>
            <a:pPr marL="0" indent="0">
              <a:buNone/>
            </a:pPr>
            <a:r>
              <a:rPr lang="pt-BR" sz="1600" i="1" dirty="0" smtClean="0"/>
              <a:t>a) ser constituída sob as leis brasileiras;</a:t>
            </a:r>
          </a:p>
          <a:p>
            <a:pPr marL="0" indent="0">
              <a:buNone/>
            </a:pPr>
            <a:r>
              <a:rPr lang="pt-BR" sz="1600" i="1" dirty="0" smtClean="0"/>
              <a:t>b) ter sede e administração no País;</a:t>
            </a:r>
          </a:p>
          <a:p>
            <a:pPr marL="0" indent="0">
              <a:buNone/>
            </a:pPr>
            <a:r>
              <a:rPr lang="pt-BR" sz="1600" i="1" dirty="0" smtClean="0"/>
              <a:t>c) ter </a:t>
            </a:r>
            <a:r>
              <a:rPr lang="pt-BR" sz="1600" b="1" i="1" dirty="0" smtClean="0"/>
              <a:t>70% (setenta por cento)</a:t>
            </a:r>
            <a:r>
              <a:rPr lang="pt-BR" sz="1600" i="1" dirty="0" smtClean="0"/>
              <a:t> do capital total e votante sob titularidade, direta ou indireta, de brasileiros natos ou naturalizados há mais de 10 (dez) anos;</a:t>
            </a:r>
          </a:p>
          <a:p>
            <a:pPr marL="0" indent="0">
              <a:buNone/>
            </a:pPr>
            <a:r>
              <a:rPr lang="pt-BR" sz="1600" i="1" dirty="0" smtClean="0"/>
              <a:t>d) ter a gestão das atividades da empresa e a </a:t>
            </a:r>
            <a:r>
              <a:rPr lang="pt-BR" sz="1600" b="1" i="1" dirty="0" smtClean="0"/>
              <a:t>responsabilidade editorial </a:t>
            </a:r>
            <a:r>
              <a:rPr lang="pt-BR" sz="1600" i="1" dirty="0" smtClean="0"/>
              <a:t>sobre os conteúdos produzidos exercidas privativamente por brasileiros natos ou naturalizados há mais de 10 (dez) anos.</a:t>
            </a:r>
          </a:p>
          <a:p>
            <a:pPr marL="0" indent="0">
              <a:buNone/>
            </a:pPr>
            <a:r>
              <a:rPr lang="pt-BR" sz="1600" i="1" dirty="0" smtClean="0"/>
              <a:t>e) </a:t>
            </a:r>
            <a:r>
              <a:rPr lang="pt-BR" sz="1600" b="1" i="1" dirty="0" smtClean="0"/>
              <a:t>não ser controladora, controlada ou coligada </a:t>
            </a:r>
            <a:r>
              <a:rPr lang="pt-BR" sz="1600" i="1" dirty="0" smtClean="0"/>
              <a:t>a programadoras, empacotadoras, distribuidoras ou concessionárias de serviço de radiodifusão de sons e imagens;</a:t>
            </a:r>
          </a:p>
          <a:p>
            <a:pPr marL="0" indent="0">
              <a:buNone/>
            </a:pPr>
            <a:r>
              <a:rPr lang="pt-BR" sz="1600" i="1" dirty="0" smtClean="0"/>
              <a:t>f) não estar vinculada a instrumento que, direta ou indiretamente, confira ou objetive conferir a sócios minoritários, quando estes forem programadoras, empacotadoras, distribuidoras ou concessionárias de serviços de radiodifusão de sons e imagens, direito de veto comercial ou qualquer tipo de interferência comercial sobre os conteúdos produzidos;</a:t>
            </a:r>
          </a:p>
          <a:p>
            <a:pPr marL="0" indent="0">
              <a:buNone/>
            </a:pPr>
            <a:r>
              <a:rPr lang="pt-BR" sz="1600" i="1" dirty="0" smtClean="0"/>
              <a:t>g) </a:t>
            </a:r>
            <a:r>
              <a:rPr lang="pt-BR" sz="1600" b="1" i="1" dirty="0" smtClean="0"/>
              <a:t>não manter vínculo de exclusividade </a:t>
            </a:r>
            <a:r>
              <a:rPr lang="pt-BR" sz="1600" i="1" dirty="0" smtClean="0"/>
              <a:t>que a impeça de produzir ou comercializar para terceiros os conteúdos audiovisuais por ela produzidos.”</a:t>
            </a:r>
            <a:endParaRPr lang="pt-BR" sz="1600" dirty="0" smtClean="0"/>
          </a:p>
          <a:p>
            <a:endParaRPr lang="pt-BR" dirty="0"/>
          </a:p>
        </p:txBody>
      </p:sp>
    </p:spTree>
    <p:extLst>
      <p:ext uri="{BB962C8B-B14F-4D97-AF65-F5344CB8AC3E}">
        <p14:creationId xmlns:p14="http://schemas.microsoft.com/office/powerpoint/2010/main" val="23522226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31640" y="260648"/>
            <a:ext cx="6480720" cy="994122"/>
          </a:xfrm>
        </p:spPr>
        <p:txBody>
          <a:bodyPr/>
          <a:lstStyle/>
          <a:p>
            <a:r>
              <a:rPr lang="pt-BR" sz="2400" dirty="0"/>
              <a:t>Quantitativo – </a:t>
            </a:r>
            <a:br>
              <a:rPr lang="pt-BR" sz="2400" dirty="0"/>
            </a:br>
            <a:r>
              <a:rPr lang="pt-BR" sz="2400" dirty="0"/>
              <a:t>Produtoras Brasileiras Independentes</a:t>
            </a:r>
          </a:p>
        </p:txBody>
      </p:sp>
      <p:sp>
        <p:nvSpPr>
          <p:cNvPr id="3" name="Espaço Reservado para Conteúdo 2"/>
          <p:cNvSpPr>
            <a:spLocks noGrp="1"/>
          </p:cNvSpPr>
          <p:nvPr>
            <p:ph idx="1"/>
          </p:nvPr>
        </p:nvSpPr>
        <p:spPr>
          <a:xfrm>
            <a:off x="1403648" y="1600201"/>
            <a:ext cx="7283152" cy="2692896"/>
          </a:xfrm>
        </p:spPr>
        <p:txBody>
          <a:bodyPr/>
          <a:lstStyle/>
          <a:p>
            <a:r>
              <a:rPr lang="pt-BR" dirty="0" smtClean="0"/>
              <a:t>Até o momento, </a:t>
            </a:r>
            <a:r>
              <a:rPr lang="pt-BR" b="1" dirty="0" smtClean="0"/>
              <a:t>1.345</a:t>
            </a:r>
            <a:r>
              <a:rPr lang="pt-BR" dirty="0" smtClean="0"/>
              <a:t> empresas com </a:t>
            </a:r>
            <a:r>
              <a:rPr lang="pt-BR" dirty="0"/>
              <a:t>atividade </a:t>
            </a:r>
            <a:r>
              <a:rPr lang="pt-BR" dirty="0" smtClean="0"/>
              <a:t>principal de “produção audiovisual”, de um total de </a:t>
            </a:r>
            <a:r>
              <a:rPr lang="pt-BR" b="1" dirty="0" smtClean="0"/>
              <a:t>3.381</a:t>
            </a:r>
            <a:r>
              <a:rPr lang="pt-BR" dirty="0" smtClean="0"/>
              <a:t> empresas produtoras registradas com registro regular, estão classificadas como “produtora brasileira independente”, o que representa aproximadamente 40% do total.</a:t>
            </a:r>
          </a:p>
          <a:p>
            <a:endParaRPr lang="pt-BR" dirty="0"/>
          </a:p>
        </p:txBody>
      </p:sp>
      <p:sp>
        <p:nvSpPr>
          <p:cNvPr id="5" name="CaixaDeTexto 4"/>
          <p:cNvSpPr txBox="1"/>
          <p:nvPr/>
        </p:nvSpPr>
        <p:spPr>
          <a:xfrm>
            <a:off x="7092280" y="6165304"/>
            <a:ext cx="1440160" cy="246221"/>
          </a:xfrm>
          <a:prstGeom prst="rect">
            <a:avLst/>
          </a:prstGeom>
          <a:noFill/>
        </p:spPr>
        <p:txBody>
          <a:bodyPr wrap="square" rtlCol="0">
            <a:spAutoFit/>
          </a:bodyPr>
          <a:lstStyle/>
          <a:p>
            <a:pPr algn="r"/>
            <a:r>
              <a:rPr lang="pt-BR" sz="1000" u="none" dirty="0" smtClean="0">
                <a:solidFill>
                  <a:schemeClr val="accent1">
                    <a:lumMod val="50000"/>
                  </a:schemeClr>
                </a:solidFill>
                <a:latin typeface="Arial" pitchFamily="34" charset="0"/>
                <a:cs typeface="Arial" pitchFamily="34" charset="0"/>
              </a:rPr>
              <a:t>Dados de 19/08/2014</a:t>
            </a:r>
            <a:endParaRPr lang="pt-BR" sz="1000" u="none" dirty="0">
              <a:solidFill>
                <a:schemeClr val="accent1">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30893593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pt-BR" sz="2400" dirty="0" smtClean="0"/>
              <a:t>Evolutivo Anual</a:t>
            </a:r>
            <a:br>
              <a:rPr lang="pt-BR" sz="2400" dirty="0" smtClean="0"/>
            </a:br>
            <a:r>
              <a:rPr lang="pt-BR" sz="2400" dirty="0" smtClean="0"/>
              <a:t>Registro de Agentes Econômicos</a:t>
            </a:r>
          </a:p>
        </p:txBody>
      </p:sp>
      <p:sp>
        <p:nvSpPr>
          <p:cNvPr id="5" name="Espaço Reservado para Conteúdo 4"/>
          <p:cNvSpPr>
            <a:spLocks noGrp="1"/>
          </p:cNvSpPr>
          <p:nvPr>
            <p:ph idx="1"/>
          </p:nvPr>
        </p:nvSpPr>
        <p:spPr/>
        <p:txBody>
          <a:bodyPr/>
          <a:lstStyle/>
          <a:p>
            <a:pPr>
              <a:buNone/>
            </a:pPr>
            <a:r>
              <a:rPr lang="pt-BR" dirty="0" smtClean="0"/>
              <a:t> </a:t>
            </a:r>
            <a:endParaRPr lang="pt-BR" dirty="0"/>
          </a:p>
        </p:txBody>
      </p:sp>
      <p:graphicFrame>
        <p:nvGraphicFramePr>
          <p:cNvPr id="9" name="Gráfico 8"/>
          <p:cNvGraphicFramePr/>
          <p:nvPr>
            <p:extLst>
              <p:ext uri="{D42A27DB-BD31-4B8C-83A1-F6EECF244321}">
                <p14:modId xmlns:p14="http://schemas.microsoft.com/office/powerpoint/2010/main" val="3834700827"/>
              </p:ext>
            </p:extLst>
          </p:nvPr>
        </p:nvGraphicFramePr>
        <p:xfrm>
          <a:off x="1557336" y="1385887"/>
          <a:ext cx="7047111" cy="4563393"/>
        </p:xfrm>
        <a:graphic>
          <a:graphicData uri="http://schemas.openxmlformats.org/drawingml/2006/chart">
            <c:chart xmlns:c="http://schemas.openxmlformats.org/drawingml/2006/chart" xmlns:r="http://schemas.openxmlformats.org/officeDocument/2006/relationships" r:id="rId2"/>
          </a:graphicData>
        </a:graphic>
      </p:graphicFrame>
      <p:sp>
        <p:nvSpPr>
          <p:cNvPr id="10" name="CaixaDeTexto 9"/>
          <p:cNvSpPr txBox="1"/>
          <p:nvPr/>
        </p:nvSpPr>
        <p:spPr>
          <a:xfrm>
            <a:off x="7092280" y="6381328"/>
            <a:ext cx="1512168" cy="461665"/>
          </a:xfrm>
          <a:prstGeom prst="rect">
            <a:avLst/>
          </a:prstGeom>
          <a:noFill/>
        </p:spPr>
        <p:txBody>
          <a:bodyPr wrap="square" rtlCol="0">
            <a:spAutoFit/>
          </a:bodyPr>
          <a:lstStyle/>
          <a:p>
            <a:endParaRPr lang="pt-BR" dirty="0"/>
          </a:p>
        </p:txBody>
      </p:sp>
      <p:sp>
        <p:nvSpPr>
          <p:cNvPr id="7" name="CaixaDeTexto 6"/>
          <p:cNvSpPr txBox="1"/>
          <p:nvPr/>
        </p:nvSpPr>
        <p:spPr>
          <a:xfrm>
            <a:off x="1594520" y="6165304"/>
            <a:ext cx="7344816" cy="430887"/>
          </a:xfrm>
          <a:prstGeom prst="rect">
            <a:avLst/>
          </a:prstGeom>
          <a:noFill/>
        </p:spPr>
        <p:txBody>
          <a:bodyPr wrap="square" rtlCol="0">
            <a:spAutoFit/>
          </a:bodyPr>
          <a:lstStyle/>
          <a:p>
            <a:r>
              <a:rPr lang="pt-BR" sz="1100" u="none" dirty="0" smtClean="0">
                <a:latin typeface="Arial" pitchFamily="34" charset="0"/>
                <a:cs typeface="Arial" pitchFamily="34" charset="0"/>
              </a:rPr>
              <a:t>Total registro AE emitido no 1º trimestre </a:t>
            </a:r>
            <a:r>
              <a:rPr lang="pt-BR" sz="1100" b="1" u="none" dirty="0" smtClean="0">
                <a:latin typeface="Arial" pitchFamily="34" charset="0"/>
                <a:cs typeface="Arial" pitchFamily="34" charset="0"/>
              </a:rPr>
              <a:t>2014</a:t>
            </a:r>
            <a:r>
              <a:rPr lang="pt-BR" sz="1100" u="none" dirty="0" smtClean="0">
                <a:latin typeface="Arial" pitchFamily="34" charset="0"/>
                <a:cs typeface="Arial" pitchFamily="34" charset="0"/>
              </a:rPr>
              <a:t>: 581       </a:t>
            </a:r>
            <a:r>
              <a:rPr lang="pt-BR" sz="1100" b="1" u="none" dirty="0" smtClean="0">
                <a:latin typeface="Arial" pitchFamily="34" charset="0"/>
                <a:cs typeface="Arial" pitchFamily="34" charset="0"/>
              </a:rPr>
              <a:t>X       </a:t>
            </a:r>
            <a:r>
              <a:rPr lang="pt-BR" sz="1100" u="none" dirty="0" smtClean="0">
                <a:latin typeface="Arial" pitchFamily="34" charset="0"/>
                <a:cs typeface="Arial" pitchFamily="34" charset="0"/>
              </a:rPr>
              <a:t>Total registro AE emitido </a:t>
            </a:r>
            <a:r>
              <a:rPr lang="pt-BR" sz="1100" u="none" dirty="0">
                <a:latin typeface="Arial" pitchFamily="34" charset="0"/>
                <a:cs typeface="Arial" pitchFamily="34" charset="0"/>
              </a:rPr>
              <a:t>no 1º trimestre </a:t>
            </a:r>
            <a:r>
              <a:rPr lang="pt-BR" sz="1100" b="1" u="none" dirty="0" smtClean="0">
                <a:latin typeface="Arial" pitchFamily="34" charset="0"/>
                <a:cs typeface="Arial" pitchFamily="34" charset="0"/>
              </a:rPr>
              <a:t>2013</a:t>
            </a:r>
            <a:r>
              <a:rPr lang="pt-BR" sz="1100" u="none" dirty="0" smtClean="0">
                <a:latin typeface="Arial" pitchFamily="34" charset="0"/>
                <a:cs typeface="Arial" pitchFamily="34" charset="0"/>
              </a:rPr>
              <a:t>: 519</a:t>
            </a:r>
          </a:p>
          <a:p>
            <a:endParaRPr lang="pt-BR" sz="1100" b="1" u="none" dirty="0">
              <a:latin typeface="Arial" pitchFamily="34" charset="0"/>
              <a:cs typeface="Arial" pitchFamily="34" charset="0"/>
            </a:endParaRPr>
          </a:p>
        </p:txBody>
      </p:sp>
    </p:spTree>
    <p:extLst>
      <p:ext uri="{BB962C8B-B14F-4D97-AF65-F5344CB8AC3E}">
        <p14:creationId xmlns:p14="http://schemas.microsoft.com/office/powerpoint/2010/main" val="12811751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971600" y="260648"/>
            <a:ext cx="6048672" cy="994122"/>
          </a:xfrm>
        </p:spPr>
        <p:txBody>
          <a:bodyPr/>
          <a:lstStyle/>
          <a:p>
            <a:r>
              <a:rPr lang="pt-BR" sz="2400" dirty="0" smtClean="0"/>
              <a:t>Evolutivo anual de emissão de CPB</a:t>
            </a:r>
          </a:p>
        </p:txBody>
      </p:sp>
      <p:sp>
        <p:nvSpPr>
          <p:cNvPr id="4" name="Espaço Reservado para Conteúdo 3"/>
          <p:cNvSpPr>
            <a:spLocks noGrp="1"/>
          </p:cNvSpPr>
          <p:nvPr>
            <p:ph idx="1"/>
          </p:nvPr>
        </p:nvSpPr>
        <p:spPr/>
        <p:txBody>
          <a:bodyPr/>
          <a:lstStyle/>
          <a:p>
            <a:pPr>
              <a:buNone/>
            </a:pPr>
            <a:r>
              <a:rPr lang="pt-BR" dirty="0" smtClean="0"/>
              <a:t> </a:t>
            </a:r>
            <a:endParaRPr lang="pt-BR" dirty="0"/>
          </a:p>
        </p:txBody>
      </p:sp>
      <p:graphicFrame>
        <p:nvGraphicFramePr>
          <p:cNvPr id="9" name="Gráfico 8"/>
          <p:cNvGraphicFramePr>
            <a:graphicFrameLocks/>
          </p:cNvGraphicFramePr>
          <p:nvPr>
            <p:extLst>
              <p:ext uri="{D42A27DB-BD31-4B8C-83A1-F6EECF244321}">
                <p14:modId xmlns:p14="http://schemas.microsoft.com/office/powerpoint/2010/main" val="1473024542"/>
              </p:ext>
            </p:extLst>
          </p:nvPr>
        </p:nvGraphicFramePr>
        <p:xfrm>
          <a:off x="1331640" y="1340768"/>
          <a:ext cx="7416824" cy="4536504"/>
        </p:xfrm>
        <a:graphic>
          <a:graphicData uri="http://schemas.openxmlformats.org/drawingml/2006/chart">
            <c:chart xmlns:c="http://schemas.openxmlformats.org/drawingml/2006/chart" xmlns:r="http://schemas.openxmlformats.org/officeDocument/2006/relationships" r:id="rId3"/>
          </a:graphicData>
        </a:graphic>
      </p:graphicFrame>
      <p:sp>
        <p:nvSpPr>
          <p:cNvPr id="2" name="CaixaDeTexto 1"/>
          <p:cNvSpPr txBox="1"/>
          <p:nvPr/>
        </p:nvSpPr>
        <p:spPr>
          <a:xfrm>
            <a:off x="1619672" y="6111278"/>
            <a:ext cx="7344816" cy="430887"/>
          </a:xfrm>
          <a:prstGeom prst="rect">
            <a:avLst/>
          </a:prstGeom>
          <a:noFill/>
        </p:spPr>
        <p:txBody>
          <a:bodyPr wrap="square" rtlCol="0">
            <a:spAutoFit/>
          </a:bodyPr>
          <a:lstStyle/>
          <a:p>
            <a:r>
              <a:rPr lang="pt-BR" sz="1100" u="none" dirty="0" smtClean="0">
                <a:latin typeface="Arial" pitchFamily="34" charset="0"/>
                <a:cs typeface="Arial" pitchFamily="34" charset="0"/>
              </a:rPr>
              <a:t>Total CPB emitido no 1º semestre </a:t>
            </a:r>
            <a:r>
              <a:rPr lang="pt-BR" sz="1100" b="1" u="none" dirty="0" smtClean="0">
                <a:latin typeface="Arial" pitchFamily="34" charset="0"/>
                <a:cs typeface="Arial" pitchFamily="34" charset="0"/>
              </a:rPr>
              <a:t>2014</a:t>
            </a:r>
            <a:r>
              <a:rPr lang="pt-BR" sz="1100" u="none" dirty="0" smtClean="0">
                <a:latin typeface="Arial" pitchFamily="34" charset="0"/>
                <a:cs typeface="Arial" pitchFamily="34" charset="0"/>
              </a:rPr>
              <a:t>: 1.511      </a:t>
            </a:r>
            <a:r>
              <a:rPr lang="pt-BR" sz="1100" b="1" u="none" dirty="0" smtClean="0">
                <a:latin typeface="Arial" pitchFamily="34" charset="0"/>
                <a:cs typeface="Arial" pitchFamily="34" charset="0"/>
              </a:rPr>
              <a:t>X       </a:t>
            </a:r>
            <a:r>
              <a:rPr lang="pt-BR" sz="1100" u="none" dirty="0" smtClean="0">
                <a:latin typeface="Arial" pitchFamily="34" charset="0"/>
                <a:cs typeface="Arial" pitchFamily="34" charset="0"/>
              </a:rPr>
              <a:t>Total </a:t>
            </a:r>
            <a:r>
              <a:rPr lang="pt-BR" sz="1100" u="none" dirty="0">
                <a:latin typeface="Arial" pitchFamily="34" charset="0"/>
                <a:cs typeface="Arial" pitchFamily="34" charset="0"/>
              </a:rPr>
              <a:t>CPB emitido no 1º </a:t>
            </a:r>
            <a:r>
              <a:rPr lang="pt-BR" sz="1100" u="none" dirty="0" smtClean="0">
                <a:latin typeface="Arial" pitchFamily="34" charset="0"/>
                <a:cs typeface="Arial" pitchFamily="34" charset="0"/>
              </a:rPr>
              <a:t>semestre </a:t>
            </a:r>
            <a:r>
              <a:rPr lang="pt-BR" sz="1100" b="1" u="none" dirty="0" smtClean="0">
                <a:latin typeface="Arial" pitchFamily="34" charset="0"/>
                <a:cs typeface="Arial" pitchFamily="34" charset="0"/>
              </a:rPr>
              <a:t>2013</a:t>
            </a:r>
            <a:r>
              <a:rPr lang="pt-BR" sz="1100" u="none" dirty="0" smtClean="0">
                <a:latin typeface="Arial" pitchFamily="34" charset="0"/>
                <a:cs typeface="Arial" pitchFamily="34" charset="0"/>
              </a:rPr>
              <a:t>: 1.501</a:t>
            </a:r>
          </a:p>
          <a:p>
            <a:endParaRPr lang="pt-BR" sz="1100" b="1" u="none" dirty="0">
              <a:latin typeface="Arial" pitchFamily="34" charset="0"/>
              <a:cs typeface="Arial" pitchFamily="34" charset="0"/>
            </a:endParaRPr>
          </a:p>
        </p:txBody>
      </p:sp>
    </p:spTree>
    <p:extLst>
      <p:ext uri="{BB962C8B-B14F-4D97-AF65-F5344CB8AC3E}">
        <p14:creationId xmlns:p14="http://schemas.microsoft.com/office/powerpoint/2010/main" val="7499299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1403648" y="274638"/>
            <a:ext cx="5688632" cy="994122"/>
          </a:xfrm>
        </p:spPr>
        <p:txBody>
          <a:bodyPr/>
          <a:lstStyle/>
          <a:p>
            <a:r>
              <a:rPr lang="pt-BR" sz="2600" dirty="0" smtClean="0"/>
              <a:t>Evolutivo – </a:t>
            </a:r>
            <a:br>
              <a:rPr lang="pt-BR" sz="2600" dirty="0" smtClean="0"/>
            </a:br>
            <a:r>
              <a:rPr lang="pt-BR" sz="2600" dirty="0" smtClean="0"/>
              <a:t>CRT obras não publicitárias</a:t>
            </a:r>
            <a:endParaRPr lang="pt-BR" sz="2600" dirty="0"/>
          </a:p>
        </p:txBody>
      </p:sp>
      <p:graphicFrame>
        <p:nvGraphicFramePr>
          <p:cNvPr id="6" name="Gráfico 5"/>
          <p:cNvGraphicFramePr/>
          <p:nvPr>
            <p:extLst>
              <p:ext uri="{D42A27DB-BD31-4B8C-83A1-F6EECF244321}">
                <p14:modId xmlns:p14="http://schemas.microsoft.com/office/powerpoint/2010/main" val="221058085"/>
              </p:ext>
            </p:extLst>
          </p:nvPr>
        </p:nvGraphicFramePr>
        <p:xfrm>
          <a:off x="1475656" y="1340768"/>
          <a:ext cx="7267327" cy="4608512"/>
        </p:xfrm>
        <a:graphic>
          <a:graphicData uri="http://schemas.openxmlformats.org/drawingml/2006/chart">
            <c:chart xmlns:c="http://schemas.openxmlformats.org/drawingml/2006/chart" xmlns:r="http://schemas.openxmlformats.org/officeDocument/2006/relationships" r:id="rId2"/>
          </a:graphicData>
        </a:graphic>
      </p:graphicFrame>
      <p:sp>
        <p:nvSpPr>
          <p:cNvPr id="7" name="CaixaDeTexto 6"/>
          <p:cNvSpPr txBox="1"/>
          <p:nvPr/>
        </p:nvSpPr>
        <p:spPr>
          <a:xfrm>
            <a:off x="1799184" y="6093296"/>
            <a:ext cx="7344816" cy="261610"/>
          </a:xfrm>
          <a:prstGeom prst="rect">
            <a:avLst/>
          </a:prstGeom>
          <a:noFill/>
        </p:spPr>
        <p:txBody>
          <a:bodyPr wrap="square" rtlCol="0">
            <a:spAutoFit/>
          </a:bodyPr>
          <a:lstStyle/>
          <a:p>
            <a:r>
              <a:rPr lang="pt-BR" sz="1100" u="none" dirty="0" smtClean="0">
                <a:latin typeface="Arial" pitchFamily="34" charset="0"/>
                <a:cs typeface="Arial" pitchFamily="34" charset="0"/>
              </a:rPr>
              <a:t>Total CRT emitido no 1º semestre </a:t>
            </a:r>
            <a:r>
              <a:rPr lang="pt-BR" sz="1100" b="1" u="none" dirty="0" smtClean="0">
                <a:latin typeface="Arial" pitchFamily="34" charset="0"/>
                <a:cs typeface="Arial" pitchFamily="34" charset="0"/>
              </a:rPr>
              <a:t>2014</a:t>
            </a:r>
            <a:r>
              <a:rPr lang="pt-BR" sz="1100" u="none" dirty="0" smtClean="0">
                <a:latin typeface="Arial" pitchFamily="34" charset="0"/>
                <a:cs typeface="Arial" pitchFamily="34" charset="0"/>
              </a:rPr>
              <a:t>: 4.899     </a:t>
            </a:r>
            <a:r>
              <a:rPr lang="pt-BR" sz="1100" b="1" u="none" dirty="0" smtClean="0">
                <a:latin typeface="Arial" pitchFamily="34" charset="0"/>
                <a:cs typeface="Arial" pitchFamily="34" charset="0"/>
              </a:rPr>
              <a:t>X       </a:t>
            </a:r>
            <a:r>
              <a:rPr lang="pt-BR" sz="1100" u="none" dirty="0" smtClean="0">
                <a:latin typeface="Arial" pitchFamily="34" charset="0"/>
                <a:cs typeface="Arial" pitchFamily="34" charset="0"/>
              </a:rPr>
              <a:t>Total CRT </a:t>
            </a:r>
            <a:r>
              <a:rPr lang="pt-BR" sz="1100" u="none" dirty="0">
                <a:latin typeface="Arial" pitchFamily="34" charset="0"/>
                <a:cs typeface="Arial" pitchFamily="34" charset="0"/>
              </a:rPr>
              <a:t>emitido no 1º </a:t>
            </a:r>
            <a:r>
              <a:rPr lang="pt-BR" sz="1100" u="none" dirty="0" smtClean="0">
                <a:latin typeface="Arial" pitchFamily="34" charset="0"/>
                <a:cs typeface="Arial" pitchFamily="34" charset="0"/>
              </a:rPr>
              <a:t>semestre </a:t>
            </a:r>
            <a:r>
              <a:rPr lang="pt-BR" sz="1100" b="1" u="none" dirty="0" smtClean="0">
                <a:latin typeface="Arial" pitchFamily="34" charset="0"/>
                <a:cs typeface="Arial" pitchFamily="34" charset="0"/>
              </a:rPr>
              <a:t>2013</a:t>
            </a:r>
            <a:r>
              <a:rPr lang="pt-BR" sz="1100" u="none" dirty="0" smtClean="0">
                <a:latin typeface="Arial" pitchFamily="34" charset="0"/>
                <a:cs typeface="Arial" pitchFamily="34" charset="0"/>
              </a:rPr>
              <a:t>: 6.346</a:t>
            </a:r>
          </a:p>
        </p:txBody>
      </p:sp>
    </p:spTree>
    <p:extLst>
      <p:ext uri="{BB962C8B-B14F-4D97-AF65-F5344CB8AC3E}">
        <p14:creationId xmlns:p14="http://schemas.microsoft.com/office/powerpoint/2010/main" val="2447886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274638"/>
            <a:ext cx="6408712" cy="994122"/>
          </a:xfrm>
        </p:spPr>
        <p:txBody>
          <a:bodyPr/>
          <a:lstStyle/>
          <a:p>
            <a:r>
              <a:rPr lang="pt-BR" dirty="0" smtClean="0"/>
              <a:t>Evolução do licenciamento de obras não publicitárias na TV PAGA</a:t>
            </a:r>
            <a:endParaRPr lang="pt-BR" dirty="0"/>
          </a:p>
        </p:txBody>
      </p:sp>
      <p:graphicFrame>
        <p:nvGraphicFramePr>
          <p:cNvPr id="4" name="Espaço Reservado para Conteúdo 3"/>
          <p:cNvGraphicFramePr>
            <a:graphicFrameLocks noGrp="1"/>
          </p:cNvGraphicFramePr>
          <p:nvPr>
            <p:ph idx="1"/>
            <p:extLst>
              <p:ext uri="{D42A27DB-BD31-4B8C-83A1-F6EECF244321}">
                <p14:modId xmlns:p14="http://schemas.microsoft.com/office/powerpoint/2010/main" val="1270154876"/>
              </p:ext>
            </p:extLst>
          </p:nvPr>
        </p:nvGraphicFramePr>
        <p:xfrm>
          <a:off x="35496" y="1600200"/>
          <a:ext cx="9073008" cy="49251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428267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pt-BR" dirty="0" smtClean="0"/>
              <a:t>Contatos SRE</a:t>
            </a:r>
            <a:endParaRPr lang="pt-BR" dirty="0"/>
          </a:p>
        </p:txBody>
      </p:sp>
      <p:sp>
        <p:nvSpPr>
          <p:cNvPr id="37891" name="Rectangle 3"/>
          <p:cNvSpPr>
            <a:spLocks noGrp="1" noChangeArrowheads="1"/>
          </p:cNvSpPr>
          <p:nvPr>
            <p:ph idx="1"/>
          </p:nvPr>
        </p:nvSpPr>
        <p:spPr>
          <a:xfrm>
            <a:off x="935088" y="1484784"/>
            <a:ext cx="8208912" cy="4525963"/>
          </a:xfrm>
        </p:spPr>
        <p:txBody>
          <a:bodyPr/>
          <a:lstStyle/>
          <a:p>
            <a:r>
              <a:rPr lang="pt-BR" dirty="0" smtClean="0"/>
              <a:t>Coordenação de Registro e Classificação de Agentes Econômicos/CRE:</a:t>
            </a:r>
          </a:p>
          <a:p>
            <a:pPr marL="457200" lvl="1" indent="0">
              <a:buNone/>
            </a:pPr>
            <a:r>
              <a:rPr lang="pt-BR" u="sng" dirty="0" smtClean="0">
                <a:solidFill>
                  <a:schemeClr val="accent2"/>
                </a:solidFill>
              </a:rPr>
              <a:t>registro.empresa@ancine.gov.br </a:t>
            </a:r>
            <a:r>
              <a:rPr lang="pt-BR" dirty="0" smtClean="0">
                <a:solidFill>
                  <a:schemeClr val="tx1"/>
                </a:solidFill>
              </a:rPr>
              <a:t> </a:t>
            </a:r>
            <a:endParaRPr lang="pt-BR" u="sng" dirty="0" smtClean="0">
              <a:solidFill>
                <a:schemeClr val="accent2"/>
              </a:solidFill>
            </a:endParaRPr>
          </a:p>
          <a:p>
            <a:endParaRPr lang="pt-BR" dirty="0" smtClean="0"/>
          </a:p>
          <a:p>
            <a:r>
              <a:rPr lang="pt-BR" dirty="0" smtClean="0"/>
              <a:t>Coordenação </a:t>
            </a:r>
            <a:r>
              <a:rPr lang="pt-BR" dirty="0"/>
              <a:t>de Registro e Classificação de </a:t>
            </a:r>
            <a:r>
              <a:rPr lang="pt-BR" dirty="0" smtClean="0"/>
              <a:t>Obras Audiovisuais/CRO:</a:t>
            </a:r>
            <a:endParaRPr lang="pt-BR" dirty="0"/>
          </a:p>
          <a:p>
            <a:pPr marL="457200" lvl="1" indent="0">
              <a:buNone/>
            </a:pPr>
            <a:r>
              <a:rPr lang="pt-BR" u="sng" dirty="0" smtClean="0">
                <a:solidFill>
                  <a:schemeClr val="accent2"/>
                </a:solidFill>
              </a:rPr>
              <a:t>registro.cpb@ancine.gov.br </a:t>
            </a:r>
            <a:endParaRPr lang="pt-BR" u="sng" dirty="0">
              <a:solidFill>
                <a:schemeClr val="accent2"/>
              </a:solidFill>
            </a:endParaRPr>
          </a:p>
          <a:p>
            <a:endParaRPr lang="pt-BR" dirty="0" smtClean="0"/>
          </a:p>
          <a:p>
            <a:r>
              <a:rPr lang="pt-BR" dirty="0" smtClean="0"/>
              <a:t>Coordenação </a:t>
            </a:r>
            <a:r>
              <a:rPr lang="pt-BR" dirty="0"/>
              <a:t>de Registro </a:t>
            </a:r>
            <a:r>
              <a:rPr lang="pt-BR" dirty="0" smtClean="0"/>
              <a:t>para Comunicação Pública e Comercialização de Obras Audiovisuais/CRC:</a:t>
            </a:r>
            <a:endParaRPr lang="pt-BR" dirty="0"/>
          </a:p>
          <a:p>
            <a:pPr marL="457200" lvl="1" indent="0">
              <a:buNone/>
            </a:pPr>
            <a:r>
              <a:rPr lang="pt-BR" u="sng" dirty="0" smtClean="0">
                <a:solidFill>
                  <a:schemeClr val="accent2"/>
                </a:solidFill>
              </a:rPr>
              <a:t>registro.naopublicidade@ancine.gov.br</a:t>
            </a:r>
            <a:r>
              <a:rPr lang="pt-BR" dirty="0" smtClean="0"/>
              <a:t> </a:t>
            </a:r>
            <a:r>
              <a:rPr lang="pt-BR" dirty="0"/>
              <a:t>(CRT de obras não publicitárias</a:t>
            </a:r>
            <a:r>
              <a:rPr lang="pt-BR" dirty="0" smtClean="0"/>
              <a:t>)</a:t>
            </a:r>
            <a:endParaRPr lang="pt-BR" u="sng" dirty="0">
              <a:solidFill>
                <a:schemeClr val="accent2"/>
              </a:solidFill>
            </a:endParaRPr>
          </a:p>
          <a:p>
            <a:pPr marL="457200" lvl="1" indent="0">
              <a:buNone/>
            </a:pPr>
            <a:r>
              <a:rPr lang="pt-BR" u="sng" dirty="0">
                <a:solidFill>
                  <a:schemeClr val="accent2"/>
                </a:solidFill>
              </a:rPr>
              <a:t>registro.publicidade@ancine.gov.br</a:t>
            </a:r>
            <a:r>
              <a:rPr lang="pt-BR" dirty="0"/>
              <a:t> (CRT de obras publicitárias)</a:t>
            </a:r>
          </a:p>
          <a:p>
            <a:pPr marL="457200" lvl="1" indent="0">
              <a:buNone/>
            </a:pPr>
            <a:endParaRPr lang="pt-BR" dirty="0" smtClean="0">
              <a:solidFill>
                <a:schemeClr val="tx1"/>
              </a:solidFill>
            </a:endParaRPr>
          </a:p>
        </p:txBody>
      </p:sp>
    </p:spTree>
    <p:extLst>
      <p:ext uri="{BB962C8B-B14F-4D97-AF65-F5344CB8AC3E}">
        <p14:creationId xmlns:p14="http://schemas.microsoft.com/office/powerpoint/2010/main" val="40363034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pt-BR" dirty="0" smtClean="0"/>
              <a:t>SRE</a:t>
            </a:r>
            <a:endParaRPr lang="pt-BR" dirty="0"/>
          </a:p>
        </p:txBody>
      </p:sp>
      <p:sp>
        <p:nvSpPr>
          <p:cNvPr id="37891" name="Rectangle 3"/>
          <p:cNvSpPr>
            <a:spLocks noGrp="1" noChangeArrowheads="1"/>
          </p:cNvSpPr>
          <p:nvPr>
            <p:ph idx="1"/>
          </p:nvPr>
        </p:nvSpPr>
        <p:spPr/>
        <p:txBody>
          <a:bodyPr/>
          <a:lstStyle/>
          <a:p>
            <a:pPr algn="ctr">
              <a:buNone/>
            </a:pPr>
            <a:endParaRPr lang="pt-BR" dirty="0" smtClean="0"/>
          </a:p>
          <a:p>
            <a:pPr algn="ctr">
              <a:buNone/>
            </a:pPr>
            <a:endParaRPr lang="pt-BR" dirty="0" smtClean="0"/>
          </a:p>
          <a:p>
            <a:pPr algn="ctr">
              <a:buNone/>
            </a:pPr>
            <a:endParaRPr lang="pt-BR" dirty="0" smtClean="0"/>
          </a:p>
          <a:p>
            <a:pPr algn="ctr">
              <a:buNone/>
            </a:pPr>
            <a:endParaRPr lang="pt-BR" dirty="0"/>
          </a:p>
          <a:p>
            <a:pPr algn="ctr">
              <a:buNone/>
            </a:pPr>
            <a:r>
              <a:rPr lang="pt-BR" dirty="0" smtClean="0"/>
              <a:t>FIM</a:t>
            </a:r>
          </a:p>
          <a:p>
            <a:pPr algn="ctr">
              <a:buNone/>
            </a:pPr>
            <a:endParaRPr lang="pt-BR" dirty="0" smtClean="0"/>
          </a:p>
          <a:p>
            <a:pPr algn="ctr">
              <a:buNone/>
            </a:pPr>
            <a:endParaRPr lang="pt-BR" dirty="0"/>
          </a:p>
          <a:p>
            <a:pPr algn="ctr">
              <a:buNone/>
            </a:pPr>
            <a:endParaRPr lang="pt-BR" dirty="0" smtClean="0"/>
          </a:p>
          <a:p>
            <a:pPr algn="ctr">
              <a:buNone/>
            </a:pPr>
            <a:r>
              <a:rPr lang="pt-BR" dirty="0" smtClean="0"/>
              <a:t>andre.marques@ancine.gov.br</a:t>
            </a:r>
          </a:p>
        </p:txBody>
      </p:sp>
    </p:spTree>
    <p:extLst>
      <p:ext uri="{BB962C8B-B14F-4D97-AF65-F5344CB8AC3E}">
        <p14:creationId xmlns:p14="http://schemas.microsoft.com/office/powerpoint/2010/main" val="4036303479"/>
      </p:ext>
    </p:extLst>
  </p:cSld>
  <p:clrMapOvr>
    <a:masterClrMapping/>
  </p:clrMapOvr>
  <p:timing>
    <p:tnLst>
      <p:par>
        <p:cTn id="1" dur="indefinite" restart="never" nodeType="tmRoot"/>
      </p:par>
    </p:tnLst>
  </p:timing>
</p:sld>
</file>

<file path=ppt/theme/theme1.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2400" b="0" i="0" u="sng" strike="noStrike" cap="none" normalizeH="0" baseline="0" smtClean="0">
            <a:ln>
              <a:noFill/>
            </a:ln>
            <a:solidFill>
              <a:schemeClr val="tx1"/>
            </a:solidFill>
            <a:effectLst/>
            <a:latin typeface="Frutiger 75 Black"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sz="2400" b="0" i="0" u="sng" strike="noStrike" cap="none" normalizeH="0" baseline="0" smtClean="0">
            <a:ln>
              <a:noFill/>
            </a:ln>
            <a:solidFill>
              <a:schemeClr val="tx1"/>
            </a:solidFill>
            <a:effectLst/>
            <a:latin typeface="Frutiger 75 Black" pitchFamily="18" charset="0"/>
          </a:defRPr>
        </a:defPPr>
      </a:lstStyle>
    </a:lnDef>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3976</TotalTime>
  <Words>2006</Words>
  <Application>Microsoft Office PowerPoint</Application>
  <PresentationFormat>Apresentação na tela (4:3)</PresentationFormat>
  <Paragraphs>169</Paragraphs>
  <Slides>26</Slides>
  <Notes>4</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Estrutura padrão</vt:lpstr>
      <vt:lpstr>Apresentação do PowerPoint</vt:lpstr>
      <vt:lpstr>Definições – obra brasileira</vt:lpstr>
      <vt:lpstr>Definições – obra brasileira</vt:lpstr>
      <vt:lpstr>Definições – Produtor </vt:lpstr>
      <vt:lpstr>Definições</vt:lpstr>
      <vt:lpstr>Definições – Poder Dirigente</vt:lpstr>
      <vt:lpstr>Reconhecimento Provisório</vt:lpstr>
      <vt:lpstr>Elementos pré-existentes e derivados – Marcas e formatos</vt:lpstr>
      <vt:lpstr>Marcas e formatos</vt:lpstr>
      <vt:lpstr>Marcas e formatos</vt:lpstr>
      <vt:lpstr>Marcas e formatos</vt:lpstr>
      <vt:lpstr>Obras independentes de EQ</vt:lpstr>
      <vt:lpstr>Obras independentes de EQ</vt:lpstr>
      <vt:lpstr>Obras independentes de EQ</vt:lpstr>
      <vt:lpstr>Regras adicionais / cumprimento de cotas – art. 24 da IN 100</vt:lpstr>
      <vt:lpstr>Regras adicionais / cumprimento de cotas – art. 24 da IN 100</vt:lpstr>
      <vt:lpstr>Atualização da classificação – CPB emitido antes da IN 104</vt:lpstr>
      <vt:lpstr>Quantitativo CPB por classificação</vt:lpstr>
      <vt:lpstr>Definições – Produtora brasileira independente</vt:lpstr>
      <vt:lpstr>Quantitativo –  Produtoras Brasileiras Independentes</vt:lpstr>
      <vt:lpstr>Evolutivo Anual Registro de Agentes Econômicos</vt:lpstr>
      <vt:lpstr>Evolutivo anual de emissão de CPB</vt:lpstr>
      <vt:lpstr>Evolutivo –  CRT obras não publicitárias</vt:lpstr>
      <vt:lpstr>Evolução do licenciamento de obras não publicitárias na TV PAGA</vt:lpstr>
      <vt:lpstr>Contatos SRE</vt:lpstr>
      <vt:lpstr>SRE</vt:lpstr>
    </vt:vector>
  </TitlesOfParts>
  <Company>Agência Nacional do Cinema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subject>Plano de Implementação Sistema Ancine Digital</dc:subject>
  <dc:creator>otavio.santos</dc:creator>
  <cp:lastModifiedBy>Aluno</cp:lastModifiedBy>
  <cp:revision>531</cp:revision>
  <dcterms:created xsi:type="dcterms:W3CDTF">2004-06-23T13:15:08Z</dcterms:created>
  <dcterms:modified xsi:type="dcterms:W3CDTF">2014-08-25T21:20:31Z</dcterms:modified>
</cp:coreProperties>
</file>