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9"/>
  </p:notesMasterIdLst>
  <p:handoutMasterIdLst>
    <p:handoutMasterId r:id="rId20"/>
  </p:handoutMasterIdLst>
  <p:sldIdLst>
    <p:sldId id="733" r:id="rId2"/>
    <p:sldId id="734" r:id="rId3"/>
    <p:sldId id="735" r:id="rId4"/>
    <p:sldId id="736" r:id="rId5"/>
    <p:sldId id="737" r:id="rId6"/>
    <p:sldId id="738" r:id="rId7"/>
    <p:sldId id="739" r:id="rId8"/>
    <p:sldId id="740" r:id="rId9"/>
    <p:sldId id="741" r:id="rId10"/>
    <p:sldId id="743" r:id="rId11"/>
    <p:sldId id="742" r:id="rId12"/>
    <p:sldId id="744" r:id="rId13"/>
    <p:sldId id="745" r:id="rId14"/>
    <p:sldId id="746" r:id="rId15"/>
    <p:sldId id="747" r:id="rId16"/>
    <p:sldId id="748" r:id="rId17"/>
    <p:sldId id="716" r:id="rId18"/>
  </p:sldIdLst>
  <p:sldSz cx="9144000" cy="6858000" type="screen4x3"/>
  <p:notesSz cx="6797675" cy="98567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82F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com Tema 1 - Ênfas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Estilo com Tema 1 - Ênfas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16D9F66E-5EB9-4882-86FB-DCBF35E3C3E4}" styleName="Estilo Médio 4 - Ênfas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289" autoAdjust="0"/>
    <p:restoredTop sz="94564" autoAdjust="0"/>
  </p:normalViewPr>
  <p:slideViewPr>
    <p:cSldViewPr>
      <p:cViewPr>
        <p:scale>
          <a:sx n="100" d="100"/>
          <a:sy n="100" d="100"/>
        </p:scale>
        <p:origin x="-1278" y="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aulo.zilio.ANCINERJ\Documents\Paulo%20Zilio\CSC\Plano%20de%20Metas\Classes%203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aulo.zilio.ANCINERJ\Documents\Paulo%20Zilio\CSC\Plano%20de%20Metas\Classes%203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pt-BR" sz="1600" b="0" cap="small" dirty="0" smtClean="0">
                <a:effectLst/>
                <a:latin typeface="Calibri" pitchFamily="34" charset="0"/>
                <a:cs typeface="Calibri" pitchFamily="34" charset="0"/>
              </a:rPr>
              <a:t>Evolução das classes sociais no Brasil</a:t>
            </a:r>
            <a:endParaRPr lang="pt-BR" sz="1600" b="0" dirty="0">
              <a:effectLst/>
              <a:latin typeface="Calibri" pitchFamily="34" charset="0"/>
              <a:cs typeface="Calibri" pitchFamily="34" charset="0"/>
            </a:endParaRPr>
          </a:p>
        </c:rich>
      </c:tx>
      <c:layout>
        <c:manualLayout>
          <c:xMode val="edge"/>
          <c:yMode val="edge"/>
          <c:x val="3.0329963337406955E-2"/>
          <c:y val="4.1131844727610029E-3"/>
        </c:manualLayout>
      </c:layout>
      <c:overlay val="1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Plan1!$A$40</c:f>
              <c:strCache>
                <c:ptCount val="1"/>
                <c:pt idx="0">
                  <c:v>Classes A e B</c:v>
                </c:pt>
              </c:strCache>
            </c:strRef>
          </c:tx>
          <c:spPr>
            <a:ln w="44450">
              <a:solidFill>
                <a:srgbClr val="0070C0"/>
              </a:solidFill>
            </a:ln>
          </c:spPr>
          <c:marker>
            <c:symbol val="none"/>
          </c:marker>
          <c:dPt>
            <c:idx val="11"/>
            <c:bubble3D val="0"/>
            <c:spPr>
              <a:ln w="44450">
                <a:solidFill>
                  <a:srgbClr val="0070C0"/>
                </a:solidFill>
                <a:prstDash val="sysDash"/>
              </a:ln>
            </c:spPr>
          </c:dPt>
          <c:dPt>
            <c:idx val="12"/>
            <c:bubble3D val="0"/>
            <c:spPr>
              <a:ln w="44450">
                <a:solidFill>
                  <a:srgbClr val="0070C0"/>
                </a:solidFill>
                <a:prstDash val="sysDash"/>
              </a:ln>
            </c:spPr>
          </c:dPt>
          <c:dPt>
            <c:idx val="13"/>
            <c:bubble3D val="0"/>
            <c:spPr>
              <a:ln w="44450">
                <a:solidFill>
                  <a:srgbClr val="0070C0"/>
                </a:solidFill>
                <a:prstDash val="sysDash"/>
              </a:ln>
            </c:spPr>
          </c:dPt>
          <c:dLbls>
            <c:dLbl>
              <c:idx val="0"/>
              <c:layout>
                <c:manualLayout>
                  <c:x val="-4.2512953106220518E-2"/>
                  <c:y val="-5.63542578011081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layout>
                <c:manualLayout>
                  <c:x val="-2.5947621981396007E-2"/>
                  <c:y val="-4.24653689122193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Plan1!$B$39:$O$39</c:f>
              <c:numCache>
                <c:formatCode>0</c:formatCode>
                <c:ptCount val="14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</c:numCache>
            </c:numRef>
          </c:cat>
          <c:val>
            <c:numRef>
              <c:f>Plan1!$B$40:$O$40</c:f>
              <c:numCache>
                <c:formatCode>0.00%</c:formatCode>
                <c:ptCount val="14"/>
                <c:pt idx="0">
                  <c:v>8.3100000000000007E-2</c:v>
                </c:pt>
                <c:pt idx="1">
                  <c:v>8.3100000000000007E-2</c:v>
                </c:pt>
                <c:pt idx="2">
                  <c:v>7.5955298697214485E-2</c:v>
                </c:pt>
                <c:pt idx="3">
                  <c:v>7.709534521247588E-2</c:v>
                </c:pt>
                <c:pt idx="4">
                  <c:v>8.3187220832513203E-2</c:v>
                </c:pt>
                <c:pt idx="5">
                  <c:v>9.3982932062425431E-2</c:v>
                </c:pt>
                <c:pt idx="6">
                  <c:v>9.7349257929194966E-2</c:v>
                </c:pt>
                <c:pt idx="7">
                  <c:v>0.10415168845746807</c:v>
                </c:pt>
                <c:pt idx="8">
                  <c:v>0.10610167360839882</c:v>
                </c:pt>
                <c:pt idx="9">
                  <c:v>0.1198</c:v>
                </c:pt>
                <c:pt idx="10">
                  <c:v>0.1176</c:v>
                </c:pt>
                <c:pt idx="11">
                  <c:v>0.12870000000000001</c:v>
                </c:pt>
                <c:pt idx="12">
                  <c:v>0.13819999999999999</c:v>
                </c:pt>
                <c:pt idx="13">
                  <c:v>0.14849999999999999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Plan1!$A$41</c:f>
              <c:strCache>
                <c:ptCount val="1"/>
                <c:pt idx="0">
                  <c:v>Classe C</c:v>
                </c:pt>
              </c:strCache>
            </c:strRef>
          </c:tx>
          <c:spPr>
            <a:ln w="44450">
              <a:solidFill>
                <a:srgbClr val="C00000"/>
              </a:solidFill>
            </a:ln>
          </c:spPr>
          <c:marker>
            <c:symbol val="none"/>
          </c:marker>
          <c:dPt>
            <c:idx val="0"/>
            <c:bubble3D val="0"/>
            <c:spPr>
              <a:ln w="44450">
                <a:solidFill>
                  <a:srgbClr val="C00000"/>
                </a:solidFill>
                <a:prstDash val="sysDash"/>
              </a:ln>
            </c:spPr>
          </c:dPt>
          <c:dPt>
            <c:idx val="11"/>
            <c:bubble3D val="0"/>
            <c:spPr>
              <a:ln w="44450">
                <a:solidFill>
                  <a:srgbClr val="C00000"/>
                </a:solidFill>
                <a:prstDash val="sysDash"/>
              </a:ln>
            </c:spPr>
          </c:dPt>
          <c:dPt>
            <c:idx val="12"/>
            <c:bubble3D val="0"/>
            <c:spPr>
              <a:ln w="44450">
                <a:solidFill>
                  <a:srgbClr val="C00000"/>
                </a:solidFill>
                <a:prstDash val="sysDash"/>
              </a:ln>
            </c:spPr>
          </c:dPt>
          <c:dPt>
            <c:idx val="13"/>
            <c:bubble3D val="0"/>
            <c:spPr>
              <a:ln w="44450">
                <a:solidFill>
                  <a:srgbClr val="C00000"/>
                </a:solidFill>
                <a:prstDash val="sysDash"/>
              </a:ln>
            </c:spPr>
          </c:dPt>
          <c:dLbls>
            <c:dLbl>
              <c:idx val="0"/>
              <c:layout>
                <c:manualLayout>
                  <c:x val="-4.7331104624738662E-2"/>
                  <c:y val="-6.098388743073782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layout>
                <c:manualLayout>
                  <c:x val="-2.5947621981396007E-2"/>
                  <c:y val="-4.70949985418489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Plan1!$B$39:$O$39</c:f>
              <c:numCache>
                <c:formatCode>0</c:formatCode>
                <c:ptCount val="14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</c:numCache>
            </c:numRef>
          </c:cat>
          <c:val>
            <c:numRef>
              <c:f>Plan1!$B$41:$O$41</c:f>
              <c:numCache>
                <c:formatCode>0.00%</c:formatCode>
                <c:ptCount val="14"/>
                <c:pt idx="0">
                  <c:v>0.38069999999999998</c:v>
                </c:pt>
                <c:pt idx="1">
                  <c:v>0.38640000000000002</c:v>
                </c:pt>
                <c:pt idx="2">
                  <c:v>0.37555317329123783</c:v>
                </c:pt>
                <c:pt idx="3">
                  <c:v>0.39728259298059398</c:v>
                </c:pt>
                <c:pt idx="4">
                  <c:v>0.418144916512182</c:v>
                </c:pt>
                <c:pt idx="5">
                  <c:v>0.44940445427108416</c:v>
                </c:pt>
                <c:pt idx="6">
                  <c:v>0.46900170867049779</c:v>
                </c:pt>
                <c:pt idx="7">
                  <c:v>0.49217996281812265</c:v>
                </c:pt>
                <c:pt idx="8">
                  <c:v>0.50445091126869601</c:v>
                </c:pt>
                <c:pt idx="9">
                  <c:v>0.53600000000000003</c:v>
                </c:pt>
                <c:pt idx="10">
                  <c:v>0.55049999999999999</c:v>
                </c:pt>
                <c:pt idx="11">
                  <c:v>0.56889999999999996</c:v>
                </c:pt>
                <c:pt idx="12">
                  <c:v>0.58750000000000002</c:v>
                </c:pt>
                <c:pt idx="13">
                  <c:v>0.60189999999999999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Plan1!$A$42</c:f>
              <c:strCache>
                <c:ptCount val="1"/>
                <c:pt idx="0">
                  <c:v>Classes D e E</c:v>
                </c:pt>
              </c:strCache>
            </c:strRef>
          </c:tx>
          <c:spPr>
            <a:ln w="44450">
              <a:solidFill>
                <a:srgbClr val="3A7645"/>
              </a:solidFill>
            </a:ln>
          </c:spPr>
          <c:marker>
            <c:symbol val="none"/>
          </c:marker>
          <c:dPt>
            <c:idx val="11"/>
            <c:bubble3D val="0"/>
            <c:spPr>
              <a:ln w="44450">
                <a:solidFill>
                  <a:srgbClr val="3A7645"/>
                </a:solidFill>
                <a:prstDash val="sysDash"/>
              </a:ln>
            </c:spPr>
          </c:dPt>
          <c:dPt>
            <c:idx val="12"/>
            <c:bubble3D val="0"/>
            <c:spPr>
              <a:ln w="44450">
                <a:solidFill>
                  <a:srgbClr val="3A7645"/>
                </a:solidFill>
                <a:prstDash val="sysDash"/>
              </a:ln>
            </c:spPr>
          </c:dPt>
          <c:dPt>
            <c:idx val="13"/>
            <c:bubble3D val="0"/>
            <c:spPr>
              <a:ln w="44450">
                <a:solidFill>
                  <a:srgbClr val="3A7645"/>
                </a:solidFill>
                <a:prstDash val="sysDash"/>
              </a:ln>
            </c:spPr>
          </c:dPt>
          <c:dLbls>
            <c:dLbl>
              <c:idx val="0"/>
              <c:layout>
                <c:manualLayout>
                  <c:x val="-4.4124390219268568E-2"/>
                  <c:y val="-5.63542578011081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layout>
                <c:manualLayout>
                  <c:x val="-2.5947621981396007E-2"/>
                  <c:y val="-7.487277631962671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Plan1!$B$39:$O$39</c:f>
              <c:numCache>
                <c:formatCode>0</c:formatCode>
                <c:ptCount val="14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</c:numCache>
            </c:numRef>
          </c:cat>
          <c:val>
            <c:numRef>
              <c:f>Plan1!$B$42:$O$42</c:f>
              <c:numCache>
                <c:formatCode>0.00%</c:formatCode>
                <c:ptCount val="14"/>
                <c:pt idx="0">
                  <c:v>0.53620000000000001</c:v>
                </c:pt>
                <c:pt idx="1">
                  <c:v>0.53049999999999997</c:v>
                </c:pt>
                <c:pt idx="2">
                  <c:v>0.54849152801154766</c:v>
                </c:pt>
                <c:pt idx="3">
                  <c:v>0.52562206180693016</c:v>
                </c:pt>
                <c:pt idx="4">
                  <c:v>0.49866786265530483</c:v>
                </c:pt>
                <c:pt idx="5">
                  <c:v>0.45661261366649042</c:v>
                </c:pt>
                <c:pt idx="6">
                  <c:v>0.43364903340030725</c:v>
                </c:pt>
                <c:pt idx="7">
                  <c:v>0.40366834872440926</c:v>
                </c:pt>
                <c:pt idx="8">
                  <c:v>0.38944741512290515</c:v>
                </c:pt>
                <c:pt idx="9">
                  <c:v>0.36731999999999998</c:v>
                </c:pt>
                <c:pt idx="10">
                  <c:v>0.34523999999999999</c:v>
                </c:pt>
                <c:pt idx="11">
                  <c:v>0.30230000000000001</c:v>
                </c:pt>
                <c:pt idx="12">
                  <c:v>0.27429999999999999</c:v>
                </c:pt>
                <c:pt idx="13">
                  <c:v>0.2495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1848576"/>
        <c:axId val="121850496"/>
      </c:lineChart>
      <c:catAx>
        <c:axId val="121848576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pt-BR"/>
          </a:p>
        </c:txPr>
        <c:crossAx val="121850496"/>
        <c:crosses val="autoZero"/>
        <c:auto val="1"/>
        <c:lblAlgn val="ctr"/>
        <c:lblOffset val="100"/>
        <c:noMultiLvlLbl val="0"/>
      </c:catAx>
      <c:valAx>
        <c:axId val="121850496"/>
        <c:scaling>
          <c:orientation val="minMax"/>
        </c:scaling>
        <c:delete val="1"/>
        <c:axPos val="l"/>
        <c:numFmt formatCode="0.00%" sourceLinked="1"/>
        <c:majorTickMark val="out"/>
        <c:minorTickMark val="none"/>
        <c:tickLblPos val="nextTo"/>
        <c:crossAx val="121848576"/>
        <c:crosses val="autoZero"/>
        <c:crossBetween val="between"/>
      </c:valAx>
      <c:spPr>
        <a:noFill/>
      </c:spPr>
    </c:plotArea>
    <c:legend>
      <c:legendPos val="b"/>
      <c:layout/>
      <c:overlay val="0"/>
    </c:legend>
    <c:plotVisOnly val="1"/>
    <c:dispBlanksAs val="gap"/>
    <c:showDLblsOverMax val="0"/>
  </c:chart>
  <c:spPr>
    <a:solidFill>
      <a:srgbClr val="FFFFFF">
        <a:lumMod val="85000"/>
      </a:srgbClr>
    </a:solidFill>
    <a:ln w="3175">
      <a:solidFill>
        <a:sysClr val="window" lastClr="FFFFFF">
          <a:lumMod val="75000"/>
        </a:sysClr>
      </a:solidFill>
    </a:ln>
    <a:scene3d>
      <a:camera prst="orthographicFront"/>
      <a:lightRig rig="threePt" dir="t">
        <a:rot lat="0" lon="0" rev="3600000"/>
      </a:lightRig>
    </a:scene3d>
    <a:sp3d>
      <a:bevelT w="25400" h="57150"/>
      <a:bevelB w="19050" h="38100"/>
    </a:sp3d>
  </c:spPr>
  <c:txPr>
    <a:bodyPr/>
    <a:lstStyle/>
    <a:p>
      <a:pPr>
        <a:defRPr sz="1000">
          <a:latin typeface="Calibri" pitchFamily="34" charset="0"/>
        </a:defRPr>
      </a:pPr>
      <a:endParaRPr lang="pt-B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pt-BR" sz="1600" b="0" cap="small" dirty="0" smtClean="0">
                <a:effectLst/>
                <a:latin typeface="Calibri" pitchFamily="34" charset="0"/>
                <a:cs typeface="Calibri" pitchFamily="34" charset="0"/>
              </a:rPr>
              <a:t>Evolução das classes sociais no Brasil</a:t>
            </a:r>
            <a:endParaRPr lang="pt-BR" sz="1600" b="0" dirty="0">
              <a:effectLst/>
              <a:latin typeface="Calibri" pitchFamily="34" charset="0"/>
              <a:cs typeface="Calibri" pitchFamily="34" charset="0"/>
            </a:endParaRPr>
          </a:p>
        </c:rich>
      </c:tx>
      <c:layout>
        <c:manualLayout>
          <c:xMode val="edge"/>
          <c:yMode val="edge"/>
          <c:x val="3.0329963337406955E-2"/>
          <c:y val="4.1131844727610029E-3"/>
        </c:manualLayout>
      </c:layout>
      <c:overlay val="1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Plan1!$A$40</c:f>
              <c:strCache>
                <c:ptCount val="1"/>
                <c:pt idx="0">
                  <c:v>Classes A e B</c:v>
                </c:pt>
              </c:strCache>
            </c:strRef>
          </c:tx>
          <c:spPr>
            <a:ln w="44450">
              <a:solidFill>
                <a:srgbClr val="0070C0"/>
              </a:solidFill>
            </a:ln>
          </c:spPr>
          <c:marker>
            <c:symbol val="none"/>
          </c:marker>
          <c:dPt>
            <c:idx val="11"/>
            <c:bubble3D val="0"/>
            <c:spPr>
              <a:ln w="44450">
                <a:solidFill>
                  <a:srgbClr val="0070C0"/>
                </a:solidFill>
                <a:prstDash val="sysDash"/>
              </a:ln>
            </c:spPr>
          </c:dPt>
          <c:dPt>
            <c:idx val="12"/>
            <c:bubble3D val="0"/>
            <c:spPr>
              <a:ln w="44450">
                <a:solidFill>
                  <a:srgbClr val="0070C0"/>
                </a:solidFill>
                <a:prstDash val="sysDash"/>
              </a:ln>
            </c:spPr>
          </c:dPt>
          <c:dPt>
            <c:idx val="13"/>
            <c:bubble3D val="0"/>
            <c:spPr>
              <a:ln w="44450">
                <a:solidFill>
                  <a:srgbClr val="0070C0"/>
                </a:solidFill>
                <a:prstDash val="sysDash"/>
              </a:ln>
            </c:spPr>
          </c:dPt>
          <c:dLbls>
            <c:dLbl>
              <c:idx val="0"/>
              <c:layout>
                <c:manualLayout>
                  <c:x val="-4.2512953106220518E-2"/>
                  <c:y val="-5.63542578011081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layout>
                <c:manualLayout>
                  <c:x val="-2.5947621981396007E-2"/>
                  <c:y val="-4.24653689122193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Plan1!$B$39:$O$39</c:f>
              <c:numCache>
                <c:formatCode>0</c:formatCode>
                <c:ptCount val="14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</c:numCache>
            </c:numRef>
          </c:cat>
          <c:val>
            <c:numRef>
              <c:f>Plan1!$B$40:$O$40</c:f>
              <c:numCache>
                <c:formatCode>0.00%</c:formatCode>
                <c:ptCount val="14"/>
                <c:pt idx="0">
                  <c:v>8.3100000000000007E-2</c:v>
                </c:pt>
                <c:pt idx="1">
                  <c:v>8.3100000000000007E-2</c:v>
                </c:pt>
                <c:pt idx="2">
                  <c:v>7.5955298697214485E-2</c:v>
                </c:pt>
                <c:pt idx="3">
                  <c:v>7.709534521247588E-2</c:v>
                </c:pt>
                <c:pt idx="4">
                  <c:v>8.3187220832513203E-2</c:v>
                </c:pt>
                <c:pt idx="5">
                  <c:v>9.3982932062425431E-2</c:v>
                </c:pt>
                <c:pt idx="6">
                  <c:v>9.7349257929194966E-2</c:v>
                </c:pt>
                <c:pt idx="7">
                  <c:v>0.10415168845746807</c:v>
                </c:pt>
                <c:pt idx="8">
                  <c:v>0.10610167360839882</c:v>
                </c:pt>
                <c:pt idx="9">
                  <c:v>0.1198</c:v>
                </c:pt>
                <c:pt idx="10">
                  <c:v>0.1176</c:v>
                </c:pt>
                <c:pt idx="11">
                  <c:v>0.12870000000000001</c:v>
                </c:pt>
                <c:pt idx="12">
                  <c:v>0.13819999999999999</c:v>
                </c:pt>
                <c:pt idx="13">
                  <c:v>0.14849999999999999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Plan1!$A$41</c:f>
              <c:strCache>
                <c:ptCount val="1"/>
                <c:pt idx="0">
                  <c:v>Classe C</c:v>
                </c:pt>
              </c:strCache>
            </c:strRef>
          </c:tx>
          <c:spPr>
            <a:ln w="44450">
              <a:solidFill>
                <a:srgbClr val="C00000"/>
              </a:solidFill>
            </a:ln>
          </c:spPr>
          <c:marker>
            <c:symbol val="none"/>
          </c:marker>
          <c:dPt>
            <c:idx val="0"/>
            <c:bubble3D val="0"/>
            <c:spPr>
              <a:ln w="44450">
                <a:solidFill>
                  <a:srgbClr val="C00000"/>
                </a:solidFill>
                <a:prstDash val="sysDash"/>
              </a:ln>
            </c:spPr>
          </c:dPt>
          <c:dPt>
            <c:idx val="11"/>
            <c:bubble3D val="0"/>
            <c:spPr>
              <a:ln w="44450">
                <a:solidFill>
                  <a:srgbClr val="C00000"/>
                </a:solidFill>
                <a:prstDash val="sysDash"/>
              </a:ln>
            </c:spPr>
          </c:dPt>
          <c:dPt>
            <c:idx val="12"/>
            <c:bubble3D val="0"/>
            <c:spPr>
              <a:ln w="44450">
                <a:solidFill>
                  <a:srgbClr val="C00000"/>
                </a:solidFill>
                <a:prstDash val="sysDash"/>
              </a:ln>
            </c:spPr>
          </c:dPt>
          <c:dPt>
            <c:idx val="13"/>
            <c:bubble3D val="0"/>
            <c:spPr>
              <a:ln w="44450">
                <a:solidFill>
                  <a:srgbClr val="C00000"/>
                </a:solidFill>
                <a:prstDash val="sysDash"/>
              </a:ln>
            </c:spPr>
          </c:dPt>
          <c:dLbls>
            <c:dLbl>
              <c:idx val="0"/>
              <c:layout>
                <c:manualLayout>
                  <c:x val="-4.7331104624738662E-2"/>
                  <c:y val="-6.098388743073782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layout>
                <c:manualLayout>
                  <c:x val="-2.5947621981396007E-2"/>
                  <c:y val="-4.70949985418489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Plan1!$B$39:$O$39</c:f>
              <c:numCache>
                <c:formatCode>0</c:formatCode>
                <c:ptCount val="14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</c:numCache>
            </c:numRef>
          </c:cat>
          <c:val>
            <c:numRef>
              <c:f>Plan1!$B$41:$O$41</c:f>
              <c:numCache>
                <c:formatCode>0.00%</c:formatCode>
                <c:ptCount val="14"/>
                <c:pt idx="0">
                  <c:v>0.38069999999999998</c:v>
                </c:pt>
                <c:pt idx="1">
                  <c:v>0.38640000000000002</c:v>
                </c:pt>
                <c:pt idx="2">
                  <c:v>0.37555317329123783</c:v>
                </c:pt>
                <c:pt idx="3">
                  <c:v>0.39728259298059398</c:v>
                </c:pt>
                <c:pt idx="4">
                  <c:v>0.418144916512182</c:v>
                </c:pt>
                <c:pt idx="5">
                  <c:v>0.44940445427108416</c:v>
                </c:pt>
                <c:pt idx="6">
                  <c:v>0.46900170867049779</c:v>
                </c:pt>
                <c:pt idx="7">
                  <c:v>0.49217996281812265</c:v>
                </c:pt>
                <c:pt idx="8">
                  <c:v>0.50445091126869601</c:v>
                </c:pt>
                <c:pt idx="9">
                  <c:v>0.53600000000000003</c:v>
                </c:pt>
                <c:pt idx="10">
                  <c:v>0.55049999999999999</c:v>
                </c:pt>
                <c:pt idx="11">
                  <c:v>0.56889999999999996</c:v>
                </c:pt>
                <c:pt idx="12">
                  <c:v>0.58750000000000002</c:v>
                </c:pt>
                <c:pt idx="13">
                  <c:v>0.60189999999999999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Plan1!$A$42</c:f>
              <c:strCache>
                <c:ptCount val="1"/>
                <c:pt idx="0">
                  <c:v>Classes D e E</c:v>
                </c:pt>
              </c:strCache>
            </c:strRef>
          </c:tx>
          <c:spPr>
            <a:ln w="44450">
              <a:solidFill>
                <a:srgbClr val="3A7645"/>
              </a:solidFill>
            </a:ln>
          </c:spPr>
          <c:marker>
            <c:symbol val="none"/>
          </c:marker>
          <c:dPt>
            <c:idx val="11"/>
            <c:bubble3D val="0"/>
            <c:spPr>
              <a:ln w="44450">
                <a:solidFill>
                  <a:srgbClr val="3A7645"/>
                </a:solidFill>
                <a:prstDash val="sysDash"/>
              </a:ln>
            </c:spPr>
          </c:dPt>
          <c:dPt>
            <c:idx val="12"/>
            <c:bubble3D val="0"/>
            <c:spPr>
              <a:ln w="44450">
                <a:solidFill>
                  <a:srgbClr val="3A7645"/>
                </a:solidFill>
                <a:prstDash val="sysDash"/>
              </a:ln>
            </c:spPr>
          </c:dPt>
          <c:dPt>
            <c:idx val="13"/>
            <c:bubble3D val="0"/>
            <c:spPr>
              <a:ln w="44450">
                <a:solidFill>
                  <a:srgbClr val="3A7645"/>
                </a:solidFill>
                <a:prstDash val="sysDash"/>
              </a:ln>
            </c:spPr>
          </c:dPt>
          <c:dLbls>
            <c:dLbl>
              <c:idx val="0"/>
              <c:layout>
                <c:manualLayout>
                  <c:x val="-4.4124390219268568E-2"/>
                  <c:y val="-5.63542578011081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layout>
                <c:manualLayout>
                  <c:x val="-2.5947621981396007E-2"/>
                  <c:y val="-7.487277631962671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Plan1!$B$39:$O$39</c:f>
              <c:numCache>
                <c:formatCode>0</c:formatCode>
                <c:ptCount val="14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</c:numCache>
            </c:numRef>
          </c:cat>
          <c:val>
            <c:numRef>
              <c:f>Plan1!$B$42:$O$42</c:f>
              <c:numCache>
                <c:formatCode>0.00%</c:formatCode>
                <c:ptCount val="14"/>
                <c:pt idx="0">
                  <c:v>0.53620000000000001</c:v>
                </c:pt>
                <c:pt idx="1">
                  <c:v>0.53049999999999997</c:v>
                </c:pt>
                <c:pt idx="2">
                  <c:v>0.54849152801154766</c:v>
                </c:pt>
                <c:pt idx="3">
                  <c:v>0.52562206180693016</c:v>
                </c:pt>
                <c:pt idx="4">
                  <c:v>0.49866786265530483</c:v>
                </c:pt>
                <c:pt idx="5">
                  <c:v>0.45661261366649042</c:v>
                </c:pt>
                <c:pt idx="6">
                  <c:v>0.43364903340030725</c:v>
                </c:pt>
                <c:pt idx="7">
                  <c:v>0.40366834872440926</c:v>
                </c:pt>
                <c:pt idx="8">
                  <c:v>0.38944741512290515</c:v>
                </c:pt>
                <c:pt idx="9">
                  <c:v>0.36731999999999998</c:v>
                </c:pt>
                <c:pt idx="10">
                  <c:v>0.34523999999999999</c:v>
                </c:pt>
                <c:pt idx="11">
                  <c:v>0.30230000000000001</c:v>
                </c:pt>
                <c:pt idx="12">
                  <c:v>0.27429999999999999</c:v>
                </c:pt>
                <c:pt idx="13">
                  <c:v>0.2495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8225920"/>
        <c:axId val="28227456"/>
      </c:lineChart>
      <c:catAx>
        <c:axId val="28225920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pt-BR"/>
          </a:p>
        </c:txPr>
        <c:crossAx val="28227456"/>
        <c:crosses val="autoZero"/>
        <c:auto val="1"/>
        <c:lblAlgn val="ctr"/>
        <c:lblOffset val="100"/>
        <c:noMultiLvlLbl val="0"/>
      </c:catAx>
      <c:valAx>
        <c:axId val="28227456"/>
        <c:scaling>
          <c:orientation val="minMax"/>
        </c:scaling>
        <c:delete val="1"/>
        <c:axPos val="l"/>
        <c:numFmt formatCode="0.00%" sourceLinked="1"/>
        <c:majorTickMark val="out"/>
        <c:minorTickMark val="none"/>
        <c:tickLblPos val="nextTo"/>
        <c:crossAx val="28225920"/>
        <c:crosses val="autoZero"/>
        <c:crossBetween val="between"/>
      </c:valAx>
      <c:spPr>
        <a:noFill/>
      </c:spPr>
    </c:plotArea>
    <c:legend>
      <c:legendPos val="b"/>
      <c:layout/>
      <c:overlay val="0"/>
    </c:legend>
    <c:plotVisOnly val="1"/>
    <c:dispBlanksAs val="gap"/>
    <c:showDLblsOverMax val="0"/>
  </c:chart>
  <c:spPr>
    <a:solidFill>
      <a:srgbClr val="FFFFFF">
        <a:lumMod val="85000"/>
      </a:srgbClr>
    </a:solidFill>
    <a:ln w="3175">
      <a:solidFill>
        <a:sysClr val="window" lastClr="FFFFFF">
          <a:lumMod val="75000"/>
        </a:sysClr>
      </a:solidFill>
    </a:ln>
    <a:scene3d>
      <a:camera prst="orthographicFront"/>
      <a:lightRig rig="threePt" dir="t">
        <a:rot lat="0" lon="0" rev="3600000"/>
      </a:lightRig>
    </a:scene3d>
    <a:sp3d>
      <a:bevelT w="25400" h="57150"/>
      <a:bevelB w="19050" h="38100"/>
    </a:sp3d>
  </c:spPr>
  <c:txPr>
    <a:bodyPr/>
    <a:lstStyle/>
    <a:p>
      <a:pPr>
        <a:defRPr sz="1000">
          <a:latin typeface="Calibri" pitchFamily="34" charset="0"/>
        </a:defRPr>
      </a:pPr>
      <a:endParaRPr lang="pt-BR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3"/>
            <a:ext cx="2945659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6" y="3"/>
            <a:ext cx="2945659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03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9362241"/>
            <a:ext cx="2945659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03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6" y="9362241"/>
            <a:ext cx="2945659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72A7D50-5FCE-406A-82BB-8347D1BFF6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2194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3"/>
            <a:ext cx="2945659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6" y="3"/>
            <a:ext cx="2945659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5038" y="739775"/>
            <a:ext cx="4929187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81974"/>
            <a:ext cx="5438140" cy="4435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362241"/>
            <a:ext cx="2945659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6" y="9362241"/>
            <a:ext cx="2945659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E91C819-902D-4595-AD11-AABA61D2EE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61216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37097-A2EB-4B03-8960-673EDCF35C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B85F0-8BD7-45EB-9695-7948ADBFCD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228C2-2A7B-49F4-BD0B-1C9B090B01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EBCC2-BA2F-4555-A586-0791AED66C7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B1DE4F-9151-443F-91E5-B2E8BBB665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A2DF5-E12E-40A7-BA67-CA7505BCDD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57C8A-E1FA-4E33-BE51-78E106313B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F8611-F0B5-4CB7-B5C5-B932DF23EA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DA7D2-BA9A-4734-B8A4-98AC2547E1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38F47-2217-49D6-9DCD-500279DFC4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49421-507E-4023-9FCE-319BED80CD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 e texto e 2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17E49-2D65-4CCD-8936-7929080DF8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22C1DDE2-01BA-4392-956C-4B111C45C6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marcelo.tavares\Desktop\layout-pp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28" y="-4071"/>
            <a:ext cx="9149428" cy="686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2"/>
          <p:cNvSpPr>
            <a:spLocks noChangeArrowheads="1"/>
          </p:cNvSpPr>
          <p:nvPr/>
        </p:nvSpPr>
        <p:spPr bwMode="auto">
          <a:xfrm>
            <a:off x="4355976" y="5252245"/>
            <a:ext cx="39608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pt-BR" sz="800" dirty="0">
                <a:latin typeface="Calibri" pitchFamily="34" charset="0"/>
                <a:cs typeface="Calibri" pitchFamily="34" charset="0"/>
              </a:rPr>
              <a:t>Fonte: 2001-2009: IBGE (PNAD 2009); projeção 2012-2014: CPS/FGV, com projeção de redução da desigualdade.</a:t>
            </a:r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2409707"/>
              </p:ext>
            </p:extLst>
          </p:nvPr>
        </p:nvGraphicFramePr>
        <p:xfrm>
          <a:off x="3491880" y="1772817"/>
          <a:ext cx="482453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Line 13"/>
          <p:cNvSpPr>
            <a:spLocks noChangeShapeType="1"/>
          </p:cNvSpPr>
          <p:nvPr/>
        </p:nvSpPr>
        <p:spPr bwMode="auto">
          <a:xfrm>
            <a:off x="575345" y="1107758"/>
            <a:ext cx="723814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467544" y="707708"/>
            <a:ext cx="74755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000" cap="small" dirty="0">
                <a:latin typeface="Calibri" pitchFamily="34" charset="0"/>
              </a:rPr>
              <a:t>O aumento da renda da população tem efeito direto sobre o audiovisual.</a:t>
            </a:r>
            <a:endParaRPr lang="pt-BR" sz="2400" dirty="0">
              <a:latin typeface="Calibri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67544" y="1772816"/>
            <a:ext cx="27363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spcAft>
                <a:spcPts val="1200"/>
              </a:spcAft>
              <a:defRPr/>
            </a:pP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A classe C identifica cinema</a:t>
            </a:r>
            <a:r>
              <a:rPr lang="pt-BR" sz="1600" cap="small" dirty="0">
                <a:latin typeface="Calibri" pitchFamily="34" charset="0"/>
                <a:cs typeface="Calibri" pitchFamily="34" charset="0"/>
              </a:rPr>
              <a:t>, internet e TV por assinatura como sinal de </a:t>
            </a:r>
            <a:r>
              <a:rPr lang="pt-BR" sz="1600" b="1" cap="small" dirty="0">
                <a:latin typeface="Calibri" pitchFamily="34" charset="0"/>
                <a:cs typeface="Calibri" pitchFamily="34" charset="0"/>
              </a:rPr>
              <a:t>ascensão à classe média. </a:t>
            </a:r>
            <a:endParaRPr lang="pt-BR" sz="1600" b="1" cap="small" dirty="0" smtClean="0">
              <a:latin typeface="Calibri" pitchFamily="34" charset="0"/>
              <a:cs typeface="Calibri" pitchFamily="34" charset="0"/>
            </a:endParaRPr>
          </a:p>
          <a:p>
            <a:pPr fontAlgn="ctr">
              <a:spcAft>
                <a:spcPts val="1200"/>
              </a:spcAft>
              <a:defRPr/>
            </a:pP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O </a:t>
            </a:r>
            <a:r>
              <a:rPr lang="pt-BR" sz="1600" cap="small" dirty="0">
                <a:latin typeface="Calibri" pitchFamily="34" charset="0"/>
                <a:cs typeface="Calibri" pitchFamily="34" charset="0"/>
              </a:rPr>
              <a:t>crescimento da classe C </a:t>
            </a:r>
            <a:r>
              <a:rPr lang="pt-BR" sz="1600" b="1" cap="small" dirty="0">
                <a:latin typeface="Calibri" pitchFamily="34" charset="0"/>
                <a:cs typeface="Calibri" pitchFamily="34" charset="0"/>
              </a:rPr>
              <a:t>mudou</a:t>
            </a:r>
            <a:r>
              <a:rPr lang="pt-BR" sz="1600" cap="small" dirty="0">
                <a:latin typeface="Calibri" pitchFamily="34" charset="0"/>
                <a:cs typeface="Calibri" pitchFamily="34" charset="0"/>
              </a:rPr>
              <a:t> o consumo e o financiamento do audiovisual.</a:t>
            </a:r>
          </a:p>
          <a:p>
            <a:pPr fontAlgn="ctr">
              <a:spcAft>
                <a:spcPts val="0"/>
              </a:spcAft>
              <a:defRPr/>
            </a:pP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O aumento da renda faz crescer o </a:t>
            </a:r>
            <a:r>
              <a:rPr lang="pt-BR" sz="1600" b="1" cap="small" dirty="0" smtClean="0">
                <a:latin typeface="Calibri" pitchFamily="34" charset="0"/>
                <a:cs typeface="Calibri" pitchFamily="34" charset="0"/>
              </a:rPr>
              <a:t>cinema</a:t>
            </a: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, a </a:t>
            </a:r>
            <a:r>
              <a:rPr lang="pt-BR" sz="1600" b="1" cap="small" dirty="0" smtClean="0">
                <a:latin typeface="Calibri" pitchFamily="34" charset="0"/>
                <a:cs typeface="Calibri" pitchFamily="34" charset="0"/>
              </a:rPr>
              <a:t>TV por assinatura </a:t>
            </a: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e o </a:t>
            </a:r>
            <a:r>
              <a:rPr lang="pt-BR" sz="1600" b="1" cap="small" dirty="0" smtClean="0">
                <a:latin typeface="Calibri" pitchFamily="34" charset="0"/>
                <a:cs typeface="Calibri" pitchFamily="34" charset="0"/>
              </a:rPr>
              <a:t>vídeo por demanda</a:t>
            </a: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.</a:t>
            </a:r>
            <a:endParaRPr lang="pt-BR" sz="1600" cap="small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2" descr="C:\Users\paulo.zilio.ANCINERJ\AppData\Local\Microsoft\Windows\Temporary Internet Files\Content.Outlook\1I8PTZV9\capa-pp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976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051720" y="2060848"/>
            <a:ext cx="59766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>
                <a:solidFill>
                  <a:srgbClr val="0070C0"/>
                </a:solidFill>
              </a:rPr>
              <a:t>Investimentos para Produção na TV</a:t>
            </a:r>
          </a:p>
          <a:p>
            <a:pPr algn="just"/>
            <a:endParaRPr lang="pt-BR" sz="2800" b="1" dirty="0" smtClean="0">
              <a:solidFill>
                <a:srgbClr val="0070C0"/>
              </a:solidFill>
            </a:endParaRPr>
          </a:p>
          <a:p>
            <a:pPr algn="just"/>
            <a:r>
              <a:rPr lang="pt-BR" sz="2800" b="1" dirty="0" smtClean="0">
                <a:solidFill>
                  <a:srgbClr val="0070C0"/>
                </a:solidFill>
              </a:rPr>
              <a:t>A Lei n.º 12.585 e o Programa </a:t>
            </a:r>
          </a:p>
          <a:p>
            <a:pPr algn="just"/>
            <a:r>
              <a:rPr lang="pt-BR" sz="2800" b="1" dirty="0" smtClean="0">
                <a:solidFill>
                  <a:srgbClr val="0070C0"/>
                </a:solidFill>
              </a:rPr>
              <a:t>Brasil de Todas as Telas</a:t>
            </a:r>
          </a:p>
          <a:p>
            <a:pPr algn="just"/>
            <a:endParaRPr lang="pt-BR" sz="1600" b="1" dirty="0" smtClean="0">
              <a:solidFill>
                <a:srgbClr val="0070C0"/>
              </a:solidFill>
            </a:endParaRPr>
          </a:p>
          <a:p>
            <a:pPr algn="just"/>
            <a:r>
              <a:rPr lang="pt-BR" sz="1600" b="1" dirty="0" smtClean="0">
                <a:solidFill>
                  <a:srgbClr val="0070C0"/>
                </a:solidFill>
              </a:rPr>
              <a:t>Marcos Tavolari</a:t>
            </a:r>
          </a:p>
          <a:p>
            <a:pPr algn="just"/>
            <a:r>
              <a:rPr lang="pt-BR" sz="1600" b="1" dirty="0" smtClean="0">
                <a:solidFill>
                  <a:srgbClr val="0070C0"/>
                </a:solidFill>
              </a:rPr>
              <a:t>Superintendente de Desenvolvimento Econômico/ANCINE</a:t>
            </a:r>
          </a:p>
          <a:p>
            <a:pPr algn="just"/>
            <a:endParaRPr lang="pt-BR" sz="1600" b="1" dirty="0">
              <a:solidFill>
                <a:srgbClr val="0070C0"/>
              </a:solidFill>
            </a:endParaRPr>
          </a:p>
          <a:p>
            <a:pPr algn="just"/>
            <a:r>
              <a:rPr lang="pt-BR" sz="1600" b="1" dirty="0" smtClean="0">
                <a:solidFill>
                  <a:srgbClr val="0070C0"/>
                </a:solidFill>
              </a:rPr>
              <a:t>1º Seminário Carioca da ABDTIC</a:t>
            </a:r>
          </a:p>
          <a:p>
            <a:pPr algn="just"/>
            <a:r>
              <a:rPr lang="pt-BR" sz="1600" b="1" dirty="0" smtClean="0">
                <a:solidFill>
                  <a:srgbClr val="0070C0"/>
                </a:solidFill>
              </a:rPr>
              <a:t>Fundação Getúlio Vargas – RJ</a:t>
            </a:r>
          </a:p>
          <a:p>
            <a:pPr algn="just"/>
            <a:r>
              <a:rPr lang="pt-BR" sz="1600" b="1" dirty="0" smtClean="0">
                <a:solidFill>
                  <a:srgbClr val="0070C0"/>
                </a:solidFill>
              </a:rPr>
              <a:t>Agosto/2014</a:t>
            </a:r>
            <a:endParaRPr lang="pt-B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45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340768"/>
            <a:ext cx="8352928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 smtClean="0">
              <a:solidFill>
                <a:srgbClr val="0070C0"/>
              </a:solidFill>
            </a:endParaRPr>
          </a:p>
          <a:p>
            <a:pPr algn="just"/>
            <a:r>
              <a:rPr lang="pt-BR" b="1" dirty="0" smtClean="0">
                <a:solidFill>
                  <a:srgbClr val="0070C0"/>
                </a:solidFill>
              </a:rPr>
              <a:t>Antecedentes estruturantes: </a:t>
            </a:r>
          </a:p>
          <a:p>
            <a:pPr algn="just"/>
            <a:endParaRPr lang="pt-BR" b="1" dirty="0" smtClean="0">
              <a:solidFill>
                <a:srgbClr val="0070C0"/>
              </a:solidFill>
            </a:endParaRP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Convenção da Diversidade da Unesco (2005 – Dec. 6.177/2007): Medidas regulatórias e mecanismos de exceção cultural</a:t>
            </a: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Lei n.º 11.437/2006 – Criação do Fundo Setorial do Audiovisual com novas modalidades de fomento direto.</a:t>
            </a: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Decretos n.º 6.299/2007 (Regulamenta o FSA) e 6.304/2007 </a:t>
            </a:r>
            <a:r>
              <a:rPr lang="pt-BR" sz="1600" b="1" dirty="0">
                <a:solidFill>
                  <a:srgbClr val="0070C0"/>
                </a:solidFill>
              </a:rPr>
              <a:t>(art. 16 – Disciplina de </a:t>
            </a:r>
            <a:r>
              <a:rPr lang="pt-BR" sz="1600" b="1" dirty="0" smtClean="0">
                <a:solidFill>
                  <a:srgbClr val="0070C0"/>
                </a:solidFill>
              </a:rPr>
              <a:t>Direitos com a utilização de recursos incentivados / fomento indireto) </a:t>
            </a: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Projetos de Leis n.º 29/2007, 70/2007, 332/2007 e 1908/2007: Lei n.º 12.485/2011</a:t>
            </a: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Conjunto de Ações de Investimento do FSA entre 2008 e 2013</a:t>
            </a: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29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124744"/>
            <a:ext cx="8352928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 smtClean="0">
              <a:solidFill>
                <a:srgbClr val="0070C0"/>
              </a:solidFill>
            </a:endParaRPr>
          </a:p>
          <a:p>
            <a:pPr algn="just"/>
            <a:r>
              <a:rPr lang="pt-BR" b="1" dirty="0" smtClean="0">
                <a:solidFill>
                  <a:srgbClr val="0070C0"/>
                </a:solidFill>
              </a:rPr>
              <a:t>O que vem sendo proposto neste novo cenário? </a:t>
            </a:r>
          </a:p>
          <a:p>
            <a:pPr algn="just"/>
            <a:endParaRPr lang="pt-BR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Articulação entre as ações de fomento e </a:t>
            </a:r>
            <a:r>
              <a:rPr lang="pt-BR" sz="1600" b="1" dirty="0" smtClean="0">
                <a:solidFill>
                  <a:srgbClr val="0070C0"/>
                </a:solidFill>
              </a:rPr>
              <a:t>regulação, com liberdade de produção e programação de conteúdo.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Adoção </a:t>
            </a:r>
            <a:r>
              <a:rPr lang="pt-BR" sz="1600" b="1" dirty="0">
                <a:solidFill>
                  <a:srgbClr val="0070C0"/>
                </a:solidFill>
              </a:rPr>
              <a:t>de mecanismo de exceção cultural de caráter transitório (cotas </a:t>
            </a:r>
            <a:r>
              <a:rPr lang="pt-BR" sz="1600" b="1" dirty="0" smtClean="0">
                <a:solidFill>
                  <a:srgbClr val="0070C0"/>
                </a:solidFill>
              </a:rPr>
              <a:t>progressivas </a:t>
            </a:r>
            <a:r>
              <a:rPr lang="pt-BR" sz="1600" b="1" dirty="0">
                <a:solidFill>
                  <a:srgbClr val="0070C0"/>
                </a:solidFill>
              </a:rPr>
              <a:t>e </a:t>
            </a:r>
            <a:r>
              <a:rPr lang="pt-BR" sz="1600" b="1" dirty="0" smtClean="0">
                <a:solidFill>
                  <a:srgbClr val="0070C0"/>
                </a:solidFill>
              </a:rPr>
              <a:t>limitadas </a:t>
            </a:r>
            <a:r>
              <a:rPr lang="pt-BR" sz="1600" b="1" dirty="0">
                <a:solidFill>
                  <a:srgbClr val="0070C0"/>
                </a:solidFill>
              </a:rPr>
              <a:t>no tempo) conjugado com ações de estímulo público ao desenvolvimento de negócios privados para concretização da política regulatória: estímulos financeiros à produção, programação e distribuição; </a:t>
            </a:r>
            <a:r>
              <a:rPr lang="pt-BR" sz="1600" b="1" dirty="0" smtClean="0">
                <a:solidFill>
                  <a:srgbClr val="0070C0"/>
                </a:solidFill>
              </a:rPr>
              <a:t>capacitação; encontros de negócios etc.</a:t>
            </a: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Modificação </a:t>
            </a:r>
            <a:r>
              <a:rPr lang="pt-BR" sz="1600" b="1" dirty="0">
                <a:solidFill>
                  <a:srgbClr val="0070C0"/>
                </a:solidFill>
              </a:rPr>
              <a:t>do sistema de fomento, com introdução da lógica do </a:t>
            </a:r>
            <a:r>
              <a:rPr lang="pt-BR" sz="1600" b="1" dirty="0" smtClean="0">
                <a:solidFill>
                  <a:srgbClr val="0070C0"/>
                </a:solidFill>
              </a:rPr>
              <a:t>investimento (fomento direto) </a:t>
            </a:r>
            <a:r>
              <a:rPr lang="pt-BR" sz="1600" b="1" dirty="0">
                <a:solidFill>
                  <a:srgbClr val="0070C0"/>
                </a:solidFill>
              </a:rPr>
              <a:t>coexistindo com política de </a:t>
            </a:r>
            <a:r>
              <a:rPr lang="pt-BR" sz="1600" b="1" dirty="0" smtClean="0">
                <a:solidFill>
                  <a:srgbClr val="0070C0"/>
                </a:solidFill>
              </a:rPr>
              <a:t>incentivo fiscal (fomento indireto).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Introdução da cultura de </a:t>
            </a:r>
            <a:r>
              <a:rPr lang="pt-BR" sz="1600" b="1" dirty="0" smtClean="0">
                <a:solidFill>
                  <a:srgbClr val="0070C0"/>
                </a:solidFill>
              </a:rPr>
              <a:t>“gestão </a:t>
            </a:r>
            <a:r>
              <a:rPr lang="pt-BR" sz="1600" b="1" dirty="0">
                <a:solidFill>
                  <a:srgbClr val="0070C0"/>
                </a:solidFill>
              </a:rPr>
              <a:t>de </a:t>
            </a:r>
            <a:r>
              <a:rPr lang="pt-BR" sz="1600" b="1" dirty="0" smtClean="0">
                <a:solidFill>
                  <a:srgbClr val="0070C0"/>
                </a:solidFill>
              </a:rPr>
              <a:t>direitos” </a:t>
            </a:r>
            <a:r>
              <a:rPr lang="pt-BR" sz="1600" b="1" dirty="0">
                <a:solidFill>
                  <a:srgbClr val="0070C0"/>
                </a:solidFill>
              </a:rPr>
              <a:t>(</a:t>
            </a:r>
            <a:r>
              <a:rPr lang="pt-BR" sz="1600" b="1" dirty="0" smtClean="0">
                <a:solidFill>
                  <a:srgbClr val="0070C0"/>
                </a:solidFill>
              </a:rPr>
              <a:t>carteira de ativos intangíveis e recebíveis) </a:t>
            </a:r>
            <a:r>
              <a:rPr lang="pt-BR" sz="1600" b="1" i="1" u="sng" dirty="0" smtClean="0">
                <a:solidFill>
                  <a:srgbClr val="0070C0"/>
                </a:solidFill>
              </a:rPr>
              <a:t>versus</a:t>
            </a:r>
            <a:r>
              <a:rPr lang="pt-BR" sz="1600" b="1" dirty="0" smtClean="0">
                <a:solidFill>
                  <a:srgbClr val="0070C0"/>
                </a:solidFill>
              </a:rPr>
              <a:t> “remuneração estanque na produção”.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185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3216" y="1124744"/>
            <a:ext cx="835292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 smtClean="0">
              <a:solidFill>
                <a:srgbClr val="0070C0"/>
              </a:solidFill>
            </a:endParaRPr>
          </a:p>
          <a:p>
            <a:pPr algn="just"/>
            <a:r>
              <a:rPr lang="pt-BR" b="1" dirty="0" smtClean="0">
                <a:solidFill>
                  <a:srgbClr val="0070C0"/>
                </a:solidFill>
              </a:rPr>
              <a:t>O que vem sendo proposto neste novo cenário? </a:t>
            </a:r>
          </a:p>
          <a:p>
            <a:pPr algn="just"/>
            <a:endParaRPr lang="pt-BR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Reconhecimento da centralidade da propriedade intelectual na regulação audiovisual (economia de contratos).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Progressiva </a:t>
            </a:r>
            <a:r>
              <a:rPr lang="pt-BR" sz="1600" b="1" dirty="0">
                <a:solidFill>
                  <a:srgbClr val="0070C0"/>
                </a:solidFill>
              </a:rPr>
              <a:t>multidimensionalidade do foco da política de fomento: do produtor ao </a:t>
            </a:r>
            <a:r>
              <a:rPr lang="pt-BR" sz="1600" b="1" dirty="0" smtClean="0">
                <a:solidFill>
                  <a:srgbClr val="0070C0"/>
                </a:solidFill>
              </a:rPr>
              <a:t>programador (ou exibidor), </a:t>
            </a:r>
            <a:r>
              <a:rPr lang="pt-BR" sz="1600" b="1" dirty="0">
                <a:solidFill>
                  <a:srgbClr val="0070C0"/>
                </a:solidFill>
              </a:rPr>
              <a:t>passando pelo </a:t>
            </a:r>
            <a:r>
              <a:rPr lang="pt-BR" sz="1600" b="1" dirty="0" smtClean="0">
                <a:solidFill>
                  <a:srgbClr val="0070C0"/>
                </a:solidFill>
              </a:rPr>
              <a:t>distribuidor. Nos diversos segmentos do mercado (“em todas as telas”).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Política </a:t>
            </a:r>
            <a:r>
              <a:rPr lang="pt-BR" sz="1600" b="1" dirty="0" smtClean="0">
                <a:solidFill>
                  <a:srgbClr val="0070C0"/>
                </a:solidFill>
              </a:rPr>
              <a:t>de fomento que </a:t>
            </a:r>
            <a:r>
              <a:rPr lang="pt-BR" sz="1600" b="1" dirty="0">
                <a:solidFill>
                  <a:srgbClr val="0070C0"/>
                </a:solidFill>
              </a:rPr>
              <a:t>estimula a </a:t>
            </a:r>
            <a:r>
              <a:rPr lang="pt-BR" sz="1600" b="1" dirty="0" smtClean="0">
                <a:solidFill>
                  <a:srgbClr val="0070C0"/>
                </a:solidFill>
              </a:rPr>
              <a:t>articulação privada </a:t>
            </a:r>
            <a:r>
              <a:rPr lang="pt-BR" sz="1600" b="1" dirty="0">
                <a:solidFill>
                  <a:srgbClr val="0070C0"/>
                </a:solidFill>
              </a:rPr>
              <a:t>entre os elos da </a:t>
            </a:r>
            <a:r>
              <a:rPr lang="pt-BR" sz="1600" b="1" dirty="0" smtClean="0">
                <a:solidFill>
                  <a:srgbClr val="0070C0"/>
                </a:solidFill>
              </a:rPr>
              <a:t>cadeia: composição de associações e parcerias </a:t>
            </a:r>
            <a:r>
              <a:rPr lang="pt-BR" sz="1600" b="1" dirty="0">
                <a:solidFill>
                  <a:srgbClr val="0070C0"/>
                </a:solidFill>
              </a:rPr>
              <a:t>(negociação, contratação</a:t>
            </a:r>
            <a:r>
              <a:rPr lang="pt-BR" sz="1600" b="1" dirty="0" smtClean="0">
                <a:solidFill>
                  <a:srgbClr val="0070C0"/>
                </a:solidFill>
              </a:rPr>
              <a:t>)  com estímulo à coprodução e regionalização.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Política de regulação que objetiva ampliar o potencial privado de negociação dos agentes econômicos </a:t>
            </a:r>
            <a:r>
              <a:rPr lang="pt-BR" sz="1600" b="1" dirty="0" err="1" smtClean="0">
                <a:solidFill>
                  <a:srgbClr val="0070C0"/>
                </a:solidFill>
              </a:rPr>
              <a:t>hipossuficentes</a:t>
            </a:r>
            <a:r>
              <a:rPr lang="pt-BR" sz="1600" b="1" dirty="0" smtClean="0">
                <a:solidFill>
                  <a:srgbClr val="0070C0"/>
                </a:solidFill>
              </a:rPr>
              <a:t> (produtores, programadores e distribuidores independentes).</a:t>
            </a: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012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340768"/>
            <a:ext cx="835292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 smtClean="0">
              <a:solidFill>
                <a:srgbClr val="0070C0"/>
              </a:solidFill>
            </a:endParaRPr>
          </a:p>
          <a:p>
            <a:pPr algn="just"/>
            <a:r>
              <a:rPr lang="pt-BR" b="1" dirty="0" smtClean="0">
                <a:solidFill>
                  <a:srgbClr val="0070C0"/>
                </a:solidFill>
              </a:rPr>
              <a:t>O que vem sendo proposto neste novo cenário? </a:t>
            </a:r>
          </a:p>
          <a:p>
            <a:pPr algn="just"/>
            <a:endParaRPr lang="pt-BR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Estímulo ao desenvolvimento de novos formatos de conteúdo e modelos de negócios, à regionalização e à internacionalização dos conteúdos brasileiros.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851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340768"/>
            <a:ext cx="835292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 smtClean="0">
              <a:solidFill>
                <a:srgbClr val="0070C0"/>
              </a:solidFill>
            </a:endParaRPr>
          </a:p>
          <a:p>
            <a:pPr algn="just"/>
            <a:r>
              <a:rPr lang="pt-BR" b="1" dirty="0" smtClean="0">
                <a:solidFill>
                  <a:srgbClr val="0070C0"/>
                </a:solidFill>
              </a:rPr>
              <a:t>Quais são as iniciativas concretas para a TELEVISÃO?</a:t>
            </a:r>
          </a:p>
          <a:p>
            <a:pPr algn="just"/>
            <a:endParaRPr lang="pt-BR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Editais de SUPORTE SELETIVO voltados à PRODUÇÃO (PRODAV 01) e à PROGRAMAÇÃO (PRODAV 02).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Edital de SUPORTE AUTOMÁTICO (PRODAV 06) com módulos de PRODUÇÃO, PROGRAMAÇÃO e DISTRIBUIÇÃO (e, futuramente, EMPACOTAMENTO).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FF0000"/>
                </a:solidFill>
              </a:rPr>
              <a:t>Editais para NÚCLEOS CRIATIVOS (PRODAV 03), LABORATÓRIOS (PRODAV 04) e DESENVOLVIMENTO DE PROJETOS (PRODAV 05).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FF0000"/>
              </a:solidFill>
            </a:endParaRP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Editais de complementação regional (articulação federativa </a:t>
            </a:r>
            <a:r>
              <a:rPr lang="pt-BR" sz="1600" b="1" dirty="0" err="1">
                <a:solidFill>
                  <a:srgbClr val="0070C0"/>
                </a:solidFill>
              </a:rPr>
              <a:t>multinível</a:t>
            </a:r>
            <a:r>
              <a:rPr lang="pt-BR" sz="1600" b="1" dirty="0">
                <a:solidFill>
                  <a:srgbClr val="0070C0"/>
                </a:solidFill>
              </a:rPr>
              <a:t>).</a:t>
            </a: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Futuros Editais específicos para TV PÚBLICA. 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735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340768"/>
            <a:ext cx="835292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>
              <a:solidFill>
                <a:srgbClr val="0070C0"/>
              </a:solidFill>
            </a:endParaRPr>
          </a:p>
          <a:p>
            <a:pPr algn="just"/>
            <a:r>
              <a:rPr lang="pt-BR" sz="2000" b="1" dirty="0">
                <a:solidFill>
                  <a:srgbClr val="0070C0"/>
                </a:solidFill>
              </a:rPr>
              <a:t>EX. 1 - </a:t>
            </a:r>
            <a:r>
              <a:rPr lang="pt-BR" sz="2000" b="1" dirty="0" smtClean="0">
                <a:solidFill>
                  <a:srgbClr val="0070C0"/>
                </a:solidFill>
              </a:rPr>
              <a:t>PRODAV 01 – Investimento na Produção</a:t>
            </a:r>
            <a:endParaRPr lang="pt-BR" b="1" dirty="0" smtClean="0">
              <a:solidFill>
                <a:srgbClr val="0070C0"/>
              </a:solidFill>
            </a:endParaRPr>
          </a:p>
          <a:p>
            <a:pPr algn="just"/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Valor Global</a:t>
            </a:r>
            <a:r>
              <a:rPr lang="pt-BR" sz="1600" b="1" dirty="0" smtClean="0">
                <a:solidFill>
                  <a:srgbClr val="0070C0"/>
                </a:solidFill>
              </a:rPr>
              <a:t>: R</a:t>
            </a:r>
            <a:r>
              <a:rPr lang="pt-BR" sz="1600" b="1" dirty="0">
                <a:solidFill>
                  <a:srgbClr val="0070C0"/>
                </a:solidFill>
              </a:rPr>
              <a:t>$ 50 </a:t>
            </a:r>
            <a:r>
              <a:rPr lang="pt-BR" sz="1600" b="1" dirty="0" smtClean="0">
                <a:solidFill>
                  <a:srgbClr val="0070C0"/>
                </a:solidFill>
              </a:rPr>
              <a:t>milhões (R$ 100 MM), </a:t>
            </a:r>
            <a:r>
              <a:rPr lang="pt-BR" sz="1600" b="1" dirty="0">
                <a:solidFill>
                  <a:srgbClr val="0070C0"/>
                </a:solidFill>
              </a:rPr>
              <a:t>sendo R$ 5 </a:t>
            </a:r>
            <a:r>
              <a:rPr lang="pt-BR" sz="1600" b="1" dirty="0" smtClean="0">
                <a:solidFill>
                  <a:srgbClr val="0070C0"/>
                </a:solidFill>
              </a:rPr>
              <a:t>milhões (R$ 10 MM) </a:t>
            </a:r>
            <a:r>
              <a:rPr lang="pt-BR" sz="1600" b="1" dirty="0">
                <a:solidFill>
                  <a:srgbClr val="0070C0"/>
                </a:solidFill>
              </a:rPr>
              <a:t>para telefilmes documentários.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Modalidade: Fluxo </a:t>
            </a:r>
            <a:r>
              <a:rPr lang="pt-BR" sz="1600" b="1" dirty="0">
                <a:solidFill>
                  <a:srgbClr val="0070C0"/>
                </a:solidFill>
              </a:rPr>
              <a:t>contínuo, a partir de 17/02/2014.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Questões relevantes:</a:t>
            </a:r>
          </a:p>
          <a:p>
            <a:pPr marL="1657350" lvl="3" indent="-285750" algn="just">
              <a:buSzPct val="150000"/>
              <a:buFont typeface="Arial" pitchFamily="34" charset="0"/>
              <a:buChar char="•"/>
            </a:pPr>
            <a:r>
              <a:rPr lang="pt-BR" sz="1600" b="1" dirty="0">
                <a:solidFill>
                  <a:srgbClr val="0070C0"/>
                </a:solidFill>
              </a:rPr>
              <a:t>Proponente: produtoras brasileiras independentes.</a:t>
            </a:r>
          </a:p>
          <a:p>
            <a:pPr marL="1657350" lvl="3" indent="-285750" algn="just">
              <a:buSzPct val="150000"/>
              <a:buFont typeface="Arial" pitchFamily="34" charset="0"/>
              <a:buChar char="•"/>
            </a:pPr>
            <a:r>
              <a:rPr lang="pt-BR" sz="1600" b="1" dirty="0">
                <a:solidFill>
                  <a:srgbClr val="0070C0"/>
                </a:solidFill>
              </a:rPr>
              <a:t>Tipologia das obras: obras seriadas de ficção, documentário e animação; ou não seriadas de documentário. </a:t>
            </a:r>
          </a:p>
          <a:p>
            <a:pPr marL="1657350" lvl="3" indent="-285750" algn="just">
              <a:buSzPct val="150000"/>
              <a:buFont typeface="Arial" pitchFamily="34" charset="0"/>
              <a:buChar char="•"/>
            </a:pPr>
            <a:r>
              <a:rPr lang="pt-BR" sz="1600" b="1" dirty="0">
                <a:solidFill>
                  <a:srgbClr val="0070C0"/>
                </a:solidFill>
              </a:rPr>
              <a:t>A obra não pode estar </a:t>
            </a:r>
            <a:r>
              <a:rPr lang="pt-BR" sz="1600" b="1" dirty="0" smtClean="0">
                <a:solidFill>
                  <a:srgbClr val="0070C0"/>
                </a:solidFill>
              </a:rPr>
              <a:t>concluída.</a:t>
            </a:r>
            <a:endParaRPr lang="pt-BR" sz="1600" b="1" dirty="0">
              <a:solidFill>
                <a:srgbClr val="0070C0"/>
              </a:solidFill>
            </a:endParaRPr>
          </a:p>
          <a:p>
            <a:pPr marL="1657350" lvl="3" indent="-285750" algn="just">
              <a:buSzPct val="150000"/>
              <a:buFont typeface="Arial" pitchFamily="34" charset="0"/>
              <a:buChar char="•"/>
            </a:pPr>
            <a:r>
              <a:rPr lang="pt-BR" sz="1600" b="1" dirty="0">
                <a:solidFill>
                  <a:srgbClr val="0070C0"/>
                </a:solidFill>
              </a:rPr>
              <a:t>Limite de 10% por proponente ou grupo </a:t>
            </a:r>
            <a:r>
              <a:rPr lang="pt-BR" sz="1600" b="1" dirty="0" smtClean="0">
                <a:solidFill>
                  <a:srgbClr val="0070C0"/>
                </a:solidFill>
              </a:rPr>
              <a:t>econômico.</a:t>
            </a:r>
            <a:endParaRPr lang="pt-BR" sz="1600" b="1" dirty="0">
              <a:solidFill>
                <a:srgbClr val="0070C0"/>
              </a:solidFill>
            </a:endParaRPr>
          </a:p>
          <a:p>
            <a:pPr marL="1657350" lvl="3" indent="-285750" algn="just">
              <a:buSzPct val="150000"/>
              <a:buFont typeface="Arial" pitchFamily="34" charset="0"/>
              <a:buChar char="•"/>
            </a:pPr>
            <a:r>
              <a:rPr lang="pt-BR" sz="1600" b="1" dirty="0">
                <a:solidFill>
                  <a:srgbClr val="0070C0"/>
                </a:solidFill>
              </a:rPr>
              <a:t>Limite de 25% para uma mesma programadora ou </a:t>
            </a:r>
            <a:r>
              <a:rPr lang="pt-BR" sz="1600" b="1" dirty="0" smtClean="0">
                <a:solidFill>
                  <a:srgbClr val="0070C0"/>
                </a:solidFill>
              </a:rPr>
              <a:t>emissora.</a:t>
            </a:r>
            <a:endParaRPr lang="pt-BR" sz="1600" b="1" dirty="0">
              <a:solidFill>
                <a:srgbClr val="0070C0"/>
              </a:solidFill>
            </a:endParaRPr>
          </a:p>
          <a:p>
            <a:pPr marL="1657350" lvl="3" indent="-285750" algn="just">
              <a:buSzPct val="150000"/>
              <a:buFont typeface="Arial" pitchFamily="34" charset="0"/>
              <a:buChar char="•"/>
            </a:pPr>
            <a:r>
              <a:rPr lang="pt-BR" sz="1600" b="1" dirty="0">
                <a:solidFill>
                  <a:srgbClr val="0070C0"/>
                </a:solidFill>
              </a:rPr>
              <a:t>Reserva de 30% para produtoras das regiões NO/NE/CO e 10% para Sul, ES e MG.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611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340768"/>
            <a:ext cx="8352928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>
              <a:solidFill>
                <a:srgbClr val="0070C0"/>
              </a:solidFill>
            </a:endParaRPr>
          </a:p>
          <a:p>
            <a:pPr algn="just"/>
            <a:r>
              <a:rPr lang="pt-BR" sz="2000" b="1" dirty="0" smtClean="0">
                <a:solidFill>
                  <a:srgbClr val="0070C0"/>
                </a:solidFill>
              </a:rPr>
              <a:t>EX. 1 - PRODAV 01 – Investimento na Produção (cont.)</a:t>
            </a:r>
            <a:endParaRPr lang="pt-BR" b="1" dirty="0" smtClean="0">
              <a:solidFill>
                <a:srgbClr val="0070C0"/>
              </a:solidFill>
            </a:endParaRPr>
          </a:p>
          <a:p>
            <a:pPr algn="just"/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A produção deve </a:t>
            </a:r>
            <a:r>
              <a:rPr lang="pt-BR" sz="1600" b="1" dirty="0">
                <a:solidFill>
                  <a:srgbClr val="0070C0"/>
                </a:solidFill>
              </a:rPr>
              <a:t>atender as condições de conteúdo brasileiro independente do RG PRODAV.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Participação do FSA  no licenciamento da obra. O contrato de licenciamento é obrigatório.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É preciso atender aos valores do </a:t>
            </a:r>
            <a:r>
              <a:rPr lang="pt-BR" sz="1600" b="1" dirty="0" err="1">
                <a:solidFill>
                  <a:srgbClr val="0070C0"/>
                </a:solidFill>
              </a:rPr>
              <a:t>pré</a:t>
            </a:r>
            <a:r>
              <a:rPr lang="pt-BR" sz="1600" b="1" dirty="0">
                <a:solidFill>
                  <a:srgbClr val="0070C0"/>
                </a:solidFill>
              </a:rPr>
              <a:t>-licenciamento obrigatório (RGPRODAV 62 a 64). Ex.: Valor do licenciamento em 5% dos itens financiáveis para </a:t>
            </a:r>
            <a:r>
              <a:rPr lang="pt-BR" sz="1600" b="1" dirty="0" err="1">
                <a:solidFill>
                  <a:srgbClr val="0070C0"/>
                </a:solidFill>
              </a:rPr>
              <a:t>docs</a:t>
            </a:r>
            <a:r>
              <a:rPr lang="pt-BR" sz="1600" b="1" dirty="0">
                <a:solidFill>
                  <a:srgbClr val="0070C0"/>
                </a:solidFill>
              </a:rPr>
              <a:t> e 15% para os demais casos; com redução deste valor em 50% para programadoras da Região NO/NE/CO; redução de 30% para TV Pública; 90% para TV Universitária ou Comunitária etc.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A defesa oral não é obrigatória.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Prazos: 30 meses animação, 18 obras seriadas de ficção e documentário e 12 para telefilmes </a:t>
            </a:r>
            <a:r>
              <a:rPr lang="pt-BR" sz="1600" b="1" dirty="0" smtClean="0">
                <a:solidFill>
                  <a:srgbClr val="0070C0"/>
                </a:solidFill>
              </a:rPr>
              <a:t>documentais.</a:t>
            </a: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072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2105025"/>
            <a:ext cx="8601075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948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340768"/>
            <a:ext cx="83529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>
              <a:solidFill>
                <a:srgbClr val="0070C0"/>
              </a:solidFill>
            </a:endParaRPr>
          </a:p>
          <a:p>
            <a:pPr algn="just"/>
            <a:r>
              <a:rPr lang="pt-BR" sz="2000" b="1" dirty="0">
                <a:solidFill>
                  <a:srgbClr val="0070C0"/>
                </a:solidFill>
              </a:rPr>
              <a:t>EX. </a:t>
            </a:r>
            <a:r>
              <a:rPr lang="pt-BR" sz="2000" b="1" dirty="0" smtClean="0">
                <a:solidFill>
                  <a:srgbClr val="0070C0"/>
                </a:solidFill>
              </a:rPr>
              <a:t>2 </a:t>
            </a:r>
            <a:r>
              <a:rPr lang="pt-BR" sz="2000" b="1" dirty="0">
                <a:solidFill>
                  <a:srgbClr val="0070C0"/>
                </a:solidFill>
              </a:rPr>
              <a:t>- </a:t>
            </a:r>
            <a:r>
              <a:rPr lang="pt-BR" sz="2000" b="1" dirty="0" smtClean="0">
                <a:solidFill>
                  <a:srgbClr val="0070C0"/>
                </a:solidFill>
              </a:rPr>
              <a:t>PRODAV 02 – Projeto de Programação para Televisão</a:t>
            </a:r>
            <a:endParaRPr lang="pt-BR" b="1" dirty="0" smtClean="0">
              <a:solidFill>
                <a:srgbClr val="0070C0"/>
              </a:solidFill>
            </a:endParaRPr>
          </a:p>
          <a:p>
            <a:pPr algn="just"/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Valor Global</a:t>
            </a:r>
            <a:r>
              <a:rPr lang="pt-BR" sz="1600" b="1" dirty="0" smtClean="0">
                <a:solidFill>
                  <a:srgbClr val="0070C0"/>
                </a:solidFill>
              </a:rPr>
              <a:t>: R</a:t>
            </a:r>
            <a:r>
              <a:rPr lang="pt-BR" sz="1600" b="1" dirty="0">
                <a:solidFill>
                  <a:srgbClr val="0070C0"/>
                </a:solidFill>
              </a:rPr>
              <a:t>$ 30 </a:t>
            </a:r>
            <a:r>
              <a:rPr lang="pt-BR" sz="1600" b="1" dirty="0" smtClean="0">
                <a:solidFill>
                  <a:srgbClr val="0070C0"/>
                </a:solidFill>
              </a:rPr>
              <a:t>milhões (R$ 60 milhões)</a:t>
            </a: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Modalidade</a:t>
            </a:r>
            <a:r>
              <a:rPr lang="pt-BR" sz="1600" b="1" dirty="0" smtClean="0">
                <a:solidFill>
                  <a:srgbClr val="0070C0"/>
                </a:solidFill>
              </a:rPr>
              <a:t>: Fluxo </a:t>
            </a:r>
            <a:r>
              <a:rPr lang="pt-BR" sz="1600" b="1" dirty="0">
                <a:solidFill>
                  <a:srgbClr val="0070C0"/>
                </a:solidFill>
              </a:rPr>
              <a:t>contínuo, desde 15/01/2014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Questões relevantes: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657350" lvl="3" indent="-285750" algn="just">
              <a:buSzPct val="150000"/>
              <a:buFont typeface="Arial" pitchFamily="34" charset="0"/>
              <a:buChar char="•"/>
            </a:pPr>
            <a:r>
              <a:rPr lang="pt-BR" sz="1600" b="1" dirty="0">
                <a:solidFill>
                  <a:srgbClr val="0070C0"/>
                </a:solidFill>
              </a:rPr>
              <a:t>Proponente: Programadoras e emissoras (TV Aberta e TV por Assinatura</a:t>
            </a:r>
            <a:r>
              <a:rPr lang="pt-BR" sz="1600" b="1" dirty="0" smtClean="0">
                <a:solidFill>
                  <a:srgbClr val="0070C0"/>
                </a:solidFill>
              </a:rPr>
              <a:t>).</a:t>
            </a:r>
            <a:endParaRPr lang="pt-BR" sz="1600" b="1" dirty="0">
              <a:solidFill>
                <a:srgbClr val="0070C0"/>
              </a:solidFill>
            </a:endParaRPr>
          </a:p>
          <a:p>
            <a:pPr marL="1657350" lvl="3" indent="-285750" algn="just">
              <a:buSzPct val="150000"/>
              <a:buFont typeface="Arial" pitchFamily="34" charset="0"/>
              <a:buChar char="•"/>
            </a:pPr>
            <a:r>
              <a:rPr lang="pt-BR" sz="1600" b="1" dirty="0">
                <a:solidFill>
                  <a:srgbClr val="0070C0"/>
                </a:solidFill>
              </a:rPr>
              <a:t>Contratos firmados com produtores brasileiros </a:t>
            </a:r>
            <a:r>
              <a:rPr lang="pt-BR" sz="1600" b="1" dirty="0" smtClean="0">
                <a:solidFill>
                  <a:srgbClr val="0070C0"/>
                </a:solidFill>
              </a:rPr>
              <a:t>independentes.</a:t>
            </a:r>
            <a:endParaRPr lang="pt-BR" sz="1600" b="1" dirty="0">
              <a:solidFill>
                <a:srgbClr val="0070C0"/>
              </a:solidFill>
            </a:endParaRPr>
          </a:p>
          <a:p>
            <a:pPr marL="1657350" lvl="3" indent="-285750" algn="just">
              <a:buSzPct val="150000"/>
              <a:buFont typeface="Arial" pitchFamily="34" charset="0"/>
              <a:buChar char="•"/>
            </a:pPr>
            <a:r>
              <a:rPr lang="pt-BR" sz="1600" b="1" dirty="0">
                <a:solidFill>
                  <a:srgbClr val="0070C0"/>
                </a:solidFill>
              </a:rPr>
              <a:t>Apresentação via “proposta de programação”, com tipologias de obras iguais </a:t>
            </a:r>
            <a:r>
              <a:rPr lang="pt-BR" sz="1600" b="1" dirty="0" smtClean="0">
                <a:solidFill>
                  <a:srgbClr val="0070C0"/>
                </a:solidFill>
              </a:rPr>
              <a:t>ao PRODAV </a:t>
            </a:r>
            <a:r>
              <a:rPr lang="pt-BR" sz="1600" b="1" dirty="0">
                <a:solidFill>
                  <a:srgbClr val="0070C0"/>
                </a:solidFill>
              </a:rPr>
              <a:t>01.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785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124744"/>
            <a:ext cx="8352928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>
              <a:solidFill>
                <a:srgbClr val="0070C0"/>
              </a:solidFill>
            </a:endParaRPr>
          </a:p>
          <a:p>
            <a:pPr algn="just"/>
            <a:r>
              <a:rPr lang="pt-BR" sz="2000" b="1" dirty="0">
                <a:solidFill>
                  <a:srgbClr val="0070C0"/>
                </a:solidFill>
              </a:rPr>
              <a:t>EX. </a:t>
            </a:r>
            <a:r>
              <a:rPr lang="pt-BR" sz="2000" b="1" dirty="0" smtClean="0">
                <a:solidFill>
                  <a:srgbClr val="0070C0"/>
                </a:solidFill>
              </a:rPr>
              <a:t>2 </a:t>
            </a:r>
            <a:r>
              <a:rPr lang="pt-BR" sz="2000" b="1" dirty="0">
                <a:solidFill>
                  <a:srgbClr val="0070C0"/>
                </a:solidFill>
              </a:rPr>
              <a:t>- </a:t>
            </a:r>
            <a:r>
              <a:rPr lang="pt-BR" sz="2000" b="1" dirty="0" smtClean="0">
                <a:solidFill>
                  <a:srgbClr val="0070C0"/>
                </a:solidFill>
              </a:rPr>
              <a:t>PRODAV 02 – Projeto de Programação para Televisão</a:t>
            </a:r>
            <a:endParaRPr lang="pt-BR" b="1" dirty="0" smtClean="0">
              <a:solidFill>
                <a:srgbClr val="0070C0"/>
              </a:solidFill>
            </a:endParaRPr>
          </a:p>
          <a:p>
            <a:pPr algn="just"/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É vedada a inscrição de projetos simultaneamente no PRODAV 01 e PRODAV </a:t>
            </a:r>
            <a:r>
              <a:rPr lang="pt-BR" sz="1600" b="1" dirty="0" smtClean="0">
                <a:solidFill>
                  <a:srgbClr val="0070C0"/>
                </a:solidFill>
              </a:rPr>
              <a:t>02.</a:t>
            </a: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Nenhuma programadora ou grupo econômico poderá receber mais de </a:t>
            </a:r>
            <a:r>
              <a:rPr lang="pt-BR" sz="1600" b="1" dirty="0">
                <a:solidFill>
                  <a:srgbClr val="FF0000"/>
                </a:solidFill>
              </a:rPr>
              <a:t>R$ 10 MM</a:t>
            </a:r>
            <a:r>
              <a:rPr lang="pt-BR" sz="1600" b="1" dirty="0">
                <a:solidFill>
                  <a:srgbClr val="0070C0"/>
                </a:solidFill>
              </a:rPr>
              <a:t>, sendo que o limite por canal é de </a:t>
            </a:r>
            <a:r>
              <a:rPr lang="pt-BR" sz="1600" b="1" dirty="0">
                <a:solidFill>
                  <a:srgbClr val="FF0000"/>
                </a:solidFill>
              </a:rPr>
              <a:t>R$ 8MM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A ampliação do limite de investimento, em até 10%, é possível na razão de 7% para projetos das regiões NO, NE e CO, e 3% para projetos da  região SUL, ES e MG.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Dinâmica: apresentação via consulta prévia (requerimento com demonstração da capacidade técnico-gerencial da programadora e estratégia de programação), torna apto o reconhecimento do processo de seleção pública, realizado pelas programadoras. Com base na seleção realizada, apresenta-se  o projeto de programação. Poderá haver dispensa da consulta prévia. 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>
                <a:solidFill>
                  <a:srgbClr val="0070C0"/>
                </a:solidFill>
              </a:rPr>
              <a:t>Haverá análise técnica simplificada dos projetos de programação, para submissão ao CIFSA.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9891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124744"/>
            <a:ext cx="8352928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>
              <a:solidFill>
                <a:srgbClr val="0070C0"/>
              </a:solidFill>
            </a:endParaRPr>
          </a:p>
          <a:p>
            <a:pPr algn="just"/>
            <a:r>
              <a:rPr lang="pt-BR" sz="2000" b="1" dirty="0" smtClean="0">
                <a:solidFill>
                  <a:srgbClr val="0070C0"/>
                </a:solidFill>
              </a:rPr>
              <a:t>Valores Globais 2013-2015: </a:t>
            </a:r>
          </a:p>
          <a:p>
            <a:pPr algn="just"/>
            <a:r>
              <a:rPr lang="pt-BR" sz="1600" b="1" dirty="0" smtClean="0">
                <a:solidFill>
                  <a:srgbClr val="0070C0"/>
                </a:solidFill>
              </a:rPr>
              <a:t>R$ 271 MM + R$ 140 MM = R$ 411 (ou R$ 412 MM + R$ 280 MM = R$ 692 MM)</a:t>
            </a:r>
          </a:p>
          <a:p>
            <a:pPr algn="just"/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PRODAV 01 – Produção: R$ 50 MM (R$ 100 MM)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PRODAV 02 – Programação: R$ 30 MM ( R$ 60 MM)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PRODAV 03 – Núcleos Criativos: R$ 36 MM (R$ 72 MM)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PRODAV 04 – Laboratórios: R$ 10 MM (R$ 20 MM)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PRODAV 05 – Desenvolvimento: R$ 15 MM (R$ 30 MM)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PRODAV 06 – Suporte Automático*: R$ 70 MM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TV PÚBLICA: R$ 60 MM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Linhas de produção para Cinema que geram conteúdo de estoque para a TV: R$ 140 MM (R$ 280 MM)</a:t>
            </a:r>
          </a:p>
          <a:p>
            <a:pPr marL="1657350" lvl="3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PRODECINE 01: R$ 50 MM (R$ 100 MM)</a:t>
            </a:r>
          </a:p>
          <a:p>
            <a:pPr marL="1657350" lvl="3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PRODECINE 02* (</a:t>
            </a:r>
            <a:r>
              <a:rPr lang="pt-BR" sz="1600" b="1" dirty="0" err="1" smtClean="0">
                <a:solidFill>
                  <a:srgbClr val="0070C0"/>
                </a:solidFill>
              </a:rPr>
              <a:t>Dist</a:t>
            </a:r>
            <a:r>
              <a:rPr lang="pt-BR" sz="1600" b="1" dirty="0" smtClean="0">
                <a:solidFill>
                  <a:srgbClr val="0070C0"/>
                </a:solidFill>
              </a:rPr>
              <a:t>) : R$ 55 MM (R$ 110 MM)</a:t>
            </a:r>
          </a:p>
          <a:p>
            <a:pPr marL="1657350" lvl="3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PRODECINE 04: R$ 15 MM (R$ 30 MM)</a:t>
            </a:r>
          </a:p>
          <a:p>
            <a:pPr marL="1657350" lvl="3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PRODECINE 05: R$ 20 MM (R$ 40 MM)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5014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124744"/>
            <a:ext cx="8352928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>
              <a:solidFill>
                <a:srgbClr val="0070C0"/>
              </a:solidFill>
            </a:endParaRPr>
          </a:p>
          <a:p>
            <a:pPr algn="just"/>
            <a:r>
              <a:rPr lang="pt-BR" sz="2000" b="1" dirty="0" smtClean="0">
                <a:solidFill>
                  <a:srgbClr val="0070C0"/>
                </a:solidFill>
              </a:rPr>
              <a:t>Alguns números...</a:t>
            </a:r>
          </a:p>
          <a:p>
            <a:pPr algn="just"/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Entre 2009 e 2014 foram assinados mais de 280 contratos de investimentos com o FSA (FINEP+BRDE), representando mais de R$ 260 milhões em decisões de investimento, com mais de 70% de recursos liberados.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A taxa global de “sobrevivência” de projetos inscritos no suporte seletivo é de 41%, atingindo 55% no PRODAV 01. 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Mais de R$ 16 milhões já retornaram ao FSA  - mesmo considerando que muitos projetos contratados ainda estão em produção...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De 414 projetos inscritos em todas as linhas em 2012/2013, 170 tiveram decisões positivas de investimento. Dos 140 projetos inscritos no PRODAV 01, 78 tiveram decisão de investimento positiva.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223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124744"/>
            <a:ext cx="8352928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>
              <a:solidFill>
                <a:srgbClr val="0070C0"/>
              </a:solidFill>
            </a:endParaRPr>
          </a:p>
          <a:p>
            <a:pPr algn="just"/>
            <a:r>
              <a:rPr lang="pt-BR" sz="2000" b="1" dirty="0" smtClean="0">
                <a:solidFill>
                  <a:srgbClr val="0070C0"/>
                </a:solidFill>
              </a:rPr>
              <a:t>Desafios...</a:t>
            </a:r>
          </a:p>
          <a:p>
            <a:pPr algn="just"/>
            <a:endParaRPr lang="pt-BR" sz="1600" b="1" dirty="0" smtClean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Realizar o câmbio das práticas procedimentais mais relacionadas à zeladoria tributária (recursos incentivados) para controles típicos de investimentos, otimizando a burocracia sem perda da segurança jurídica.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Acelerar os processos de análise, contratação e liberação de recursos.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Estimular a melhoria da capacidade gerencial e técnica dos proponentes, otimizando os prazos de conclusão das obras, com elevada qualidade na entrega, tornando-as competitivas nos mercados interno e externo.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Estimular parcerias entre agentes privados dos diversos segmentos do setor, mitigando gargalos e promovendo novas formas de negócios.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r>
              <a:rPr lang="pt-BR" sz="1600" b="1" dirty="0" smtClean="0">
                <a:solidFill>
                  <a:srgbClr val="0070C0"/>
                </a:solidFill>
              </a:rPr>
              <a:t>Ampliar a pluralidade das fontes de informação e a diversidade de conteúdos, fortalecendo o setor audiovisual nos campos simbólico e econômico.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941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7755" y="1124744"/>
            <a:ext cx="835292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0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2000" b="1" dirty="0" smtClean="0">
                <a:solidFill>
                  <a:srgbClr val="002060"/>
                </a:solidFill>
              </a:rPr>
              <a:t>Brasil de Todas as Telas: Um Novo Ambiente de Negócios, Pluralismo de Fontes e Diversidade de Conteúdo</a:t>
            </a:r>
            <a:endParaRPr lang="pt-BR" sz="1600" b="1" dirty="0">
              <a:solidFill>
                <a:srgbClr val="002060"/>
              </a:solidFill>
            </a:endParaRPr>
          </a:p>
          <a:p>
            <a:pPr algn="just"/>
            <a:endParaRPr lang="pt-BR" sz="2000" b="1" dirty="0" smtClean="0">
              <a:solidFill>
                <a:srgbClr val="0070C0"/>
              </a:solidFill>
            </a:endParaRPr>
          </a:p>
          <a:p>
            <a:pPr algn="just"/>
            <a:endParaRPr lang="pt-BR" sz="2000" b="1" dirty="0">
              <a:solidFill>
                <a:srgbClr val="0070C0"/>
              </a:solidFill>
            </a:endParaRPr>
          </a:p>
          <a:p>
            <a:pPr algn="just"/>
            <a:endParaRPr lang="pt-BR" sz="2000" b="1" dirty="0">
              <a:solidFill>
                <a:srgbClr val="0070C0"/>
              </a:solidFill>
            </a:endParaRPr>
          </a:p>
          <a:p>
            <a:pPr algn="just"/>
            <a:endParaRPr lang="pt-BR" sz="1600" b="1" dirty="0" smtClean="0">
              <a:solidFill>
                <a:srgbClr val="0070C0"/>
              </a:solidFill>
            </a:endParaRPr>
          </a:p>
          <a:p>
            <a:pPr lvl="2" algn="ctr">
              <a:buSzPct val="150000"/>
            </a:pPr>
            <a:r>
              <a:rPr lang="pt-BR" sz="2000" b="1" dirty="0" smtClean="0">
                <a:solidFill>
                  <a:srgbClr val="0070C0"/>
                </a:solidFill>
              </a:rPr>
              <a:t>Obrigado !</a:t>
            </a:r>
          </a:p>
          <a:p>
            <a:pPr lvl="2" algn="ctr">
              <a:buSzPct val="150000"/>
            </a:pPr>
            <a:endParaRPr lang="pt-BR" sz="2000" b="1" dirty="0">
              <a:solidFill>
                <a:srgbClr val="0070C0"/>
              </a:solidFill>
            </a:endParaRPr>
          </a:p>
          <a:p>
            <a:pPr lvl="2" algn="ctr">
              <a:buSzPct val="150000"/>
            </a:pPr>
            <a:r>
              <a:rPr lang="pt-BR" sz="2000" b="1" dirty="0">
                <a:solidFill>
                  <a:srgbClr val="0070C0"/>
                </a:solidFill>
              </a:rPr>
              <a:t>m</a:t>
            </a:r>
            <a:r>
              <a:rPr lang="pt-BR" sz="2000" b="1" dirty="0" smtClean="0">
                <a:solidFill>
                  <a:srgbClr val="0070C0"/>
                </a:solidFill>
              </a:rPr>
              <a:t>arcos.tavolari@ancine.gov.br</a:t>
            </a: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>
              <a:solidFill>
                <a:srgbClr val="0070C0"/>
              </a:solidFill>
            </a:endParaRPr>
          </a:p>
          <a:p>
            <a:pPr marL="1200150" lvl="2" indent="-285750" algn="just">
              <a:buSzPct val="150000"/>
              <a:buFont typeface="Courier New" pitchFamily="49" charset="0"/>
              <a:buChar char="o"/>
            </a:pPr>
            <a:endParaRPr lang="pt-BR" sz="1600" b="1" dirty="0" smtClean="0">
              <a:solidFill>
                <a:srgbClr val="0070C0"/>
              </a:solidFill>
            </a:endParaRPr>
          </a:p>
          <a:p>
            <a:endParaRPr lang="pt-B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493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marcelo.tavares\Desktop\layout-pp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28" y="-4071"/>
            <a:ext cx="9149428" cy="686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2"/>
          <p:cNvSpPr>
            <a:spLocks noChangeArrowheads="1"/>
          </p:cNvSpPr>
          <p:nvPr/>
        </p:nvSpPr>
        <p:spPr bwMode="auto">
          <a:xfrm>
            <a:off x="4355976" y="5252245"/>
            <a:ext cx="39608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pt-BR" sz="800" dirty="0">
                <a:latin typeface="Calibri" pitchFamily="34" charset="0"/>
                <a:cs typeface="Calibri" pitchFamily="34" charset="0"/>
              </a:rPr>
              <a:t>Fonte: 2001-2009: IBGE (PNAD 2009); projeção 2012-2014: CPS/FGV, com projeção de redução da desigualdade.</a:t>
            </a:r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0037092"/>
              </p:ext>
            </p:extLst>
          </p:nvPr>
        </p:nvGraphicFramePr>
        <p:xfrm>
          <a:off x="3491880" y="1772817"/>
          <a:ext cx="482453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Line 13"/>
          <p:cNvSpPr>
            <a:spLocks noChangeShapeType="1"/>
          </p:cNvSpPr>
          <p:nvPr/>
        </p:nvSpPr>
        <p:spPr bwMode="auto">
          <a:xfrm>
            <a:off x="575345" y="1107758"/>
            <a:ext cx="723814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467544" y="707708"/>
            <a:ext cx="74755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000" cap="small" dirty="0">
                <a:latin typeface="Calibri" pitchFamily="34" charset="0"/>
              </a:rPr>
              <a:t>O aumento da renda da população tem efeito direto sobre o audiovisual.</a:t>
            </a:r>
            <a:endParaRPr lang="pt-BR" sz="2400" dirty="0">
              <a:latin typeface="Calibri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67544" y="1772816"/>
            <a:ext cx="27363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spcAft>
                <a:spcPts val="1200"/>
              </a:spcAft>
              <a:defRPr/>
            </a:pP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A classe C identifica cinema</a:t>
            </a:r>
            <a:r>
              <a:rPr lang="pt-BR" sz="1600" cap="small" dirty="0">
                <a:latin typeface="Calibri" pitchFamily="34" charset="0"/>
                <a:cs typeface="Calibri" pitchFamily="34" charset="0"/>
              </a:rPr>
              <a:t>, internet e TV por assinatura como sinal de </a:t>
            </a:r>
            <a:r>
              <a:rPr lang="pt-BR" sz="1600" b="1" cap="small" dirty="0">
                <a:latin typeface="Calibri" pitchFamily="34" charset="0"/>
                <a:cs typeface="Calibri" pitchFamily="34" charset="0"/>
              </a:rPr>
              <a:t>ascensão à classe média. </a:t>
            </a:r>
            <a:endParaRPr lang="pt-BR" sz="1600" b="1" cap="small" dirty="0" smtClean="0">
              <a:latin typeface="Calibri" pitchFamily="34" charset="0"/>
              <a:cs typeface="Calibri" pitchFamily="34" charset="0"/>
            </a:endParaRPr>
          </a:p>
          <a:p>
            <a:pPr fontAlgn="ctr">
              <a:spcAft>
                <a:spcPts val="1200"/>
              </a:spcAft>
              <a:defRPr/>
            </a:pP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O </a:t>
            </a:r>
            <a:r>
              <a:rPr lang="pt-BR" sz="1600" cap="small" dirty="0">
                <a:latin typeface="Calibri" pitchFamily="34" charset="0"/>
                <a:cs typeface="Calibri" pitchFamily="34" charset="0"/>
              </a:rPr>
              <a:t>crescimento da classe C </a:t>
            </a:r>
            <a:r>
              <a:rPr lang="pt-BR" sz="1600" b="1" cap="small" dirty="0">
                <a:latin typeface="Calibri" pitchFamily="34" charset="0"/>
                <a:cs typeface="Calibri" pitchFamily="34" charset="0"/>
              </a:rPr>
              <a:t>mudou</a:t>
            </a:r>
            <a:r>
              <a:rPr lang="pt-BR" sz="1600" cap="small" dirty="0">
                <a:latin typeface="Calibri" pitchFamily="34" charset="0"/>
                <a:cs typeface="Calibri" pitchFamily="34" charset="0"/>
              </a:rPr>
              <a:t> o consumo e o financiamento do audiovisual.</a:t>
            </a:r>
          </a:p>
          <a:p>
            <a:pPr fontAlgn="ctr">
              <a:spcAft>
                <a:spcPts val="0"/>
              </a:spcAft>
              <a:defRPr/>
            </a:pP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O aumento da renda faz crescer o </a:t>
            </a:r>
            <a:r>
              <a:rPr lang="pt-BR" sz="1600" b="1" cap="small" dirty="0" smtClean="0">
                <a:latin typeface="Calibri" pitchFamily="34" charset="0"/>
                <a:cs typeface="Calibri" pitchFamily="34" charset="0"/>
              </a:rPr>
              <a:t>cinema</a:t>
            </a: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, a </a:t>
            </a:r>
            <a:r>
              <a:rPr lang="pt-BR" sz="1600" b="1" cap="small" dirty="0" smtClean="0">
                <a:latin typeface="Calibri" pitchFamily="34" charset="0"/>
                <a:cs typeface="Calibri" pitchFamily="34" charset="0"/>
              </a:rPr>
              <a:t>TV por assinatura </a:t>
            </a: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e o </a:t>
            </a:r>
            <a:r>
              <a:rPr lang="pt-BR" sz="1600" b="1" cap="small" dirty="0" smtClean="0">
                <a:latin typeface="Calibri" pitchFamily="34" charset="0"/>
                <a:cs typeface="Calibri" pitchFamily="34" charset="0"/>
              </a:rPr>
              <a:t>vídeo por demanda</a:t>
            </a:r>
            <a:r>
              <a:rPr lang="pt-BR" sz="1600" cap="small" dirty="0" smtClean="0">
                <a:latin typeface="Calibri" pitchFamily="34" charset="0"/>
                <a:cs typeface="Calibri" pitchFamily="34" charset="0"/>
              </a:rPr>
              <a:t>.</a:t>
            </a:r>
            <a:endParaRPr lang="pt-BR" sz="1600" cap="small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2" descr="C:\Users\paulo.zilio.ANCINERJ\AppData\Local\Microsoft\Windows\Temporary Internet Files\Content.Outlook\1I8PTZV9\capa-pp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02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undo Setorial do Audiovisual">
  <a:themeElements>
    <a:clrScheme name="Fundo Setorial do Audiovisual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undo Setorial do Audiovisu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undo Setorial do Audiovisu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ndo Setorial do Audiovisual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ndo Setorial do Audiovisual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ndo Setorial do Audiovisual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ndo Setorial do Audiovisual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ndo Setorial do Audiovisual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do Setorial do Audiovisual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do Setorial do Audiovisual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do Setorial do Audiovisual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do Setorial do Audiovisual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do Setorial do Audiovisual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ndo Setorial do Audiovisual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sign padrã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sign padrão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Design padrã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sign padrão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Fundo Setorial do Audiovisual</Template>
  <TotalTime>19552</TotalTime>
  <Words>1873</Words>
  <Application>Microsoft Office PowerPoint</Application>
  <PresentationFormat>Apresentação na tela (4:3)</PresentationFormat>
  <Paragraphs>186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Fundo Setorial do Audiovisual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ANCINE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Fundo Setorial do Audiovisual: novas linhas para o financiamento do audiovisual</dc:title>
  <dc:creator>Agência Nacional do Cinema</dc:creator>
  <cp:lastModifiedBy>Marcos Tavolari</cp:lastModifiedBy>
  <cp:revision>623</cp:revision>
  <cp:lastPrinted>2014-07-15T13:20:08Z</cp:lastPrinted>
  <dcterms:created xsi:type="dcterms:W3CDTF">2008-11-27T14:08:01Z</dcterms:created>
  <dcterms:modified xsi:type="dcterms:W3CDTF">2014-08-25T16:34:21Z</dcterms:modified>
</cp:coreProperties>
</file>